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media/image4.jpg" ContentType="image/png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5"/>
  </p:notesMasterIdLst>
  <p:handoutMasterIdLst>
    <p:handoutMasterId r:id="rId46"/>
  </p:handoutMasterIdLst>
  <p:sldIdLst>
    <p:sldId id="257" r:id="rId2"/>
    <p:sldId id="258" r:id="rId3"/>
    <p:sldId id="259" r:id="rId4"/>
    <p:sldId id="260" r:id="rId5"/>
    <p:sldId id="261" r:id="rId6"/>
    <p:sldId id="265" r:id="rId7"/>
    <p:sldId id="369" r:id="rId8"/>
    <p:sldId id="401" r:id="rId9"/>
    <p:sldId id="370" r:id="rId10"/>
    <p:sldId id="371" r:id="rId11"/>
    <p:sldId id="392" r:id="rId12"/>
    <p:sldId id="393" r:id="rId13"/>
    <p:sldId id="372" r:id="rId14"/>
    <p:sldId id="395" r:id="rId15"/>
    <p:sldId id="396" r:id="rId16"/>
    <p:sldId id="373" r:id="rId17"/>
    <p:sldId id="323" r:id="rId18"/>
    <p:sldId id="365" r:id="rId19"/>
    <p:sldId id="377" r:id="rId20"/>
    <p:sldId id="374" r:id="rId21"/>
    <p:sldId id="375" r:id="rId22"/>
    <p:sldId id="376" r:id="rId23"/>
    <p:sldId id="352" r:id="rId24"/>
    <p:sldId id="336" r:id="rId25"/>
    <p:sldId id="368" r:id="rId26"/>
    <p:sldId id="380" r:id="rId27"/>
    <p:sldId id="397" r:id="rId28"/>
    <p:sldId id="398" r:id="rId29"/>
    <p:sldId id="381" r:id="rId30"/>
    <p:sldId id="382" r:id="rId31"/>
    <p:sldId id="383" r:id="rId32"/>
    <p:sldId id="384" r:id="rId33"/>
    <p:sldId id="385" r:id="rId34"/>
    <p:sldId id="399" r:id="rId35"/>
    <p:sldId id="400" r:id="rId36"/>
    <p:sldId id="386" r:id="rId37"/>
    <p:sldId id="387" r:id="rId38"/>
    <p:sldId id="388" r:id="rId39"/>
    <p:sldId id="389" r:id="rId40"/>
    <p:sldId id="379" r:id="rId41"/>
    <p:sldId id="390" r:id="rId42"/>
    <p:sldId id="391" r:id="rId43"/>
    <p:sldId id="343" r:id="rId44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B849ECBA-E35C-4C7A-8456-DFACCEABE261}">
          <p14:sldIdLst>
            <p14:sldId id="257"/>
            <p14:sldId id="258"/>
            <p14:sldId id="259"/>
            <p14:sldId id="260"/>
            <p14:sldId id="261"/>
            <p14:sldId id="265"/>
            <p14:sldId id="369"/>
            <p14:sldId id="401"/>
            <p14:sldId id="370"/>
            <p14:sldId id="371"/>
            <p14:sldId id="392"/>
            <p14:sldId id="393"/>
            <p14:sldId id="372"/>
            <p14:sldId id="395"/>
            <p14:sldId id="396"/>
            <p14:sldId id="373"/>
            <p14:sldId id="323"/>
            <p14:sldId id="365"/>
            <p14:sldId id="377"/>
            <p14:sldId id="374"/>
            <p14:sldId id="375"/>
            <p14:sldId id="376"/>
          </p14:sldIdLst>
        </p14:section>
        <p14:section name="Раздел без заголовка" id="{B25BCD33-C874-4BC3-A135-E633CACCFB36}">
          <p14:sldIdLst>
            <p14:sldId id="352"/>
          </p14:sldIdLst>
        </p14:section>
        <p14:section name="Раздел без заголовка" id="{25478A8B-DC71-4303-ABC2-E01117BB038E}">
          <p14:sldIdLst>
            <p14:sldId id="336"/>
            <p14:sldId id="368"/>
            <p14:sldId id="380"/>
            <p14:sldId id="397"/>
            <p14:sldId id="398"/>
            <p14:sldId id="381"/>
            <p14:sldId id="382"/>
            <p14:sldId id="383"/>
            <p14:sldId id="384"/>
            <p14:sldId id="385"/>
            <p14:sldId id="399"/>
            <p14:sldId id="400"/>
            <p14:sldId id="386"/>
            <p14:sldId id="387"/>
            <p14:sldId id="388"/>
            <p14:sldId id="389"/>
            <p14:sldId id="379"/>
            <p14:sldId id="390"/>
            <p14:sldId id="391"/>
            <p14:sldId id="34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8474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138" y="3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882234-35E4-43AA-BD41-A8AD9283A7AE}" type="datetimeFigureOut">
              <a:rPr lang="ru-RU" smtClean="0"/>
              <a:t>01.02.2021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B6DE36-7E5B-4CA9-AC30-F0E4353D128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99075887"/>
      </p:ext>
    </p:extLst>
  </p:cSld>
  <p:clrMap bg1="lt1" tx1="dk1" bg2="lt2" tx2="dk2" accent1="accent1" accent2="accent2" accent3="accent3" accent4="accent4" accent5="accent5" accent6="accent6" hlink="hlink" folHlink="folHlink"/>
  <p:hf sldNum="0"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880E75-B3D0-4101-B0AF-AC83194F532D}" type="datetimeFigureOut">
              <a:rPr lang="ru-RU" smtClean="0"/>
              <a:t>01.02.2021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0D20EC-3E8D-46BA-95FD-E545E3B3E5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00346132"/>
      </p:ext>
    </p:extLst>
  </p:cSld>
  <p:clrMap bg1="lt1" tx1="dk1" bg2="lt2" tx2="dk2" accent1="accent1" accent2="accent2" accent3="accent3" accent4="accent4" accent5="accent5" accent6="accent6" hlink="hlink" folHlink="folHlink"/>
  <p:hf sldNum="0"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A5FDF-DD3A-4292-9762-A12F9B1B9FF0}" type="datetime1">
              <a:rPr lang="ru-RU" smtClean="0"/>
              <a:t>01.02.2021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75624-36EB-43D3-A9B9-23DB6C3B617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117570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8D0AD-5CAF-4D80-8B25-B2DC1E9444BD}" type="datetime1">
              <a:rPr lang="ru-RU" smtClean="0"/>
              <a:t>01.02.2021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75624-36EB-43D3-A9B9-23DB6C3B617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883452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81110-8201-404B-A49B-FE84C56C88ED}" type="datetime1">
              <a:rPr lang="ru-RU" smtClean="0"/>
              <a:t>01.02.2021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75624-36EB-43D3-A9B9-23DB6C3B617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367392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6DCFF-8D38-4A58-A6AB-367EFE980880}" type="datetime1">
              <a:rPr lang="ru-RU" smtClean="0"/>
              <a:t>01.02.2021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75624-36EB-43D3-A9B9-23DB6C3B617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869087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82FD9-D9BF-42EB-84E1-CE79DB850943}" type="datetime1">
              <a:rPr lang="ru-RU" smtClean="0"/>
              <a:t>01.02.2021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75624-36EB-43D3-A9B9-23DB6C3B617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281398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DB2C3-A744-49B0-A139-41BC71A0C9C6}" type="datetime1">
              <a:rPr lang="ru-RU" smtClean="0"/>
              <a:t>01.02.2021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75624-36EB-43D3-A9B9-23DB6C3B617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331710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73CB7-EEE1-4C46-9C31-5CEF79329083}" type="datetime1">
              <a:rPr lang="ru-RU" smtClean="0"/>
              <a:t>01.02.2021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75624-36EB-43D3-A9B9-23DB6C3B617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39962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2F24E-C456-418F-89A8-FF293AA56C35}" type="datetime1">
              <a:rPr lang="ru-RU" smtClean="0"/>
              <a:t>01.02.2021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75624-36EB-43D3-A9B9-23DB6C3B617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528201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407199-9ABB-4190-B395-CE8EC2A490FB}" type="datetime1">
              <a:rPr lang="ru-RU" smtClean="0"/>
              <a:t>01.02.2021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75624-36EB-43D3-A9B9-23DB6C3B617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464265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C37CA-6AEC-49DA-8143-9A7DF4E493EF}" type="datetime1">
              <a:rPr lang="ru-RU" smtClean="0"/>
              <a:t>01.02.2021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75624-36EB-43D3-A9B9-23DB6C3B617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537164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B45B92-3D36-4D92-A3C2-C174F616337F}" type="datetime1">
              <a:rPr lang="ru-RU" smtClean="0"/>
              <a:t>01.02.2021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75624-36EB-43D3-A9B9-23DB6C3B617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377128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3301C3-48EA-43EE-9529-F89FDF624051}" type="datetime1">
              <a:rPr lang="ru-RU" smtClean="0"/>
              <a:t>01.02.2021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075624-36EB-43D3-A9B9-23DB6C3B617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095021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3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3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3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3.g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g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g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3.gi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gif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g"/><Relationship Id="rId4" Type="http://schemas.openxmlformats.org/officeDocument/2006/relationships/image" Target="../media/image3.gi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gi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gi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gi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3.gi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gi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gi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gi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3.gi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3.gi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5" Type="http://schemas.openxmlformats.org/officeDocument/2006/relationships/image" Target="../media/image4.jpg"/><Relationship Id="rId4" Type="http://schemas.openxmlformats.org/officeDocument/2006/relationships/image" Target="../media/image3.gi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gi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gi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gi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gi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3.gi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3.gi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gi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gi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gi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5" Type="http://schemas.openxmlformats.org/officeDocument/2006/relationships/image" Target="../media/image3.gif"/><Relationship Id="rId4" Type="http://schemas.openxmlformats.org/officeDocument/2006/relationships/image" Target="../media/image4.jp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emf"/><Relationship Id="rId4" Type="http://schemas.openxmlformats.org/officeDocument/2006/relationships/image" Target="../media/image3.gi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emf"/><Relationship Id="rId4" Type="http://schemas.openxmlformats.org/officeDocument/2006/relationships/image" Target="../media/image3.gi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emf"/><Relationship Id="rId4" Type="http://schemas.openxmlformats.org/officeDocument/2006/relationships/image" Target="../media/image3.gi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gi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image" Target="../media/image4.jpg"/><Relationship Id="rId7" Type="http://schemas.openxmlformats.org/officeDocument/2006/relationships/image" Target="../media/image7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3.gif"/><Relationship Id="rId9" Type="http://schemas.openxmlformats.org/officeDocument/2006/relationships/image" Target="../media/image9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404447" y="191161"/>
            <a:ext cx="11605845" cy="1655762"/>
          </a:xfrm>
        </p:spPr>
        <p:txBody>
          <a:bodyPr>
            <a:normAutofit/>
          </a:bodyPr>
          <a:lstStyle/>
          <a:p>
            <a:r>
              <a:rPr lang="ru-RU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ДОНСКОЙ ГОСУДАРСТВЕННЫЙ ТЕХНИЧЕСКИЙ УНИВЕРСИТЕТ</a:t>
            </a:r>
            <a:endParaRPr lang="ru-RU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Подзаголовок 2"/>
          <p:cNvSpPr txBox="1">
            <a:spLocks/>
          </p:cNvSpPr>
          <p:nvPr/>
        </p:nvSpPr>
        <p:spPr>
          <a:xfrm>
            <a:off x="586155" y="1668780"/>
            <a:ext cx="11605845" cy="319081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5400" b="1" dirty="0" smtClean="0">
                <a:solidFill>
                  <a:srgbClr val="FF0000"/>
                </a:soli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ВОЕННЫЙ УЧЕБНЫЙ ЦЕНТР</a:t>
            </a:r>
          </a:p>
          <a:p>
            <a:endParaRPr lang="ru-RU" sz="5400" b="1" dirty="0" smtClean="0">
              <a:solidFill>
                <a:srgbClr val="FF0000"/>
              </a:solidFill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5400" b="1" dirty="0" smtClean="0">
                <a:solidFill>
                  <a:srgbClr val="FFFF00"/>
                </a:soli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ЦИКЛ ОБЩЕВОЕННОЙ ПОДГОТОВКИ</a:t>
            </a:r>
            <a:endParaRPr lang="ru-RU" sz="5400" b="1" dirty="0">
              <a:solidFill>
                <a:srgbClr val="FFFF00"/>
              </a:solidFill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Подзаголовок 2"/>
          <p:cNvSpPr txBox="1">
            <a:spLocks/>
          </p:cNvSpPr>
          <p:nvPr/>
        </p:nvSpPr>
        <p:spPr>
          <a:xfrm>
            <a:off x="4343401" y="5703032"/>
            <a:ext cx="3727938" cy="11549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</a:t>
            </a:r>
            <a:r>
              <a:rPr lang="ru-RU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Ростов-на-Дону </a:t>
            </a:r>
          </a:p>
          <a:p>
            <a:r>
              <a:rPr lang="ru-RU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2021 </a:t>
            </a:r>
            <a:r>
              <a:rPr lang="ru-RU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г.</a:t>
            </a:r>
            <a:endParaRPr lang="ru-RU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1087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6953">
        <p:split orient="vert"/>
      </p:transition>
    </mc:Choice>
    <mc:Fallback xmlns="">
      <p:transition spd="slow" advTm="6953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48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ОБЩЕВОИНСКИЕ УСТАВЫ ВС РФ</a:t>
            </a:r>
            <a:b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dirty="0"/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0" y="1177272"/>
            <a:ext cx="12192000" cy="107681"/>
          </a:xfrm>
          <a:prstGeom prst="line">
            <a:avLst/>
          </a:prstGeom>
          <a:ln w="1079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744"/>
            <a:ext cx="1524000" cy="122321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57388"/>
            <a:ext cx="1363579" cy="1173724"/>
          </a:xfrm>
          <a:prstGeom prst="rect">
            <a:avLst/>
          </a:prstGeom>
        </p:spPr>
      </p:pic>
      <p:sp>
        <p:nvSpPr>
          <p:cNvPr id="7" name="Овал 6"/>
          <p:cNvSpPr/>
          <p:nvPr/>
        </p:nvSpPr>
        <p:spPr>
          <a:xfrm>
            <a:off x="11147013" y="190500"/>
            <a:ext cx="940212" cy="925033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FDF411A-B9DA-45B0-BFFD-5ECF0A950118}" type="slidenum">
              <a:rPr kumimoji="0" lang="ru-RU" sz="3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10</a:t>
            </a:fld>
            <a:endParaRPr kumimoji="0" lang="ru-RU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Скругленный прямоугольник 13"/>
          <p:cNvSpPr/>
          <p:nvPr/>
        </p:nvSpPr>
        <p:spPr>
          <a:xfrm>
            <a:off x="34183" y="1295269"/>
            <a:ext cx="12123633" cy="58865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985" algn="just">
              <a:lnSpc>
                <a:spcPts val="2300"/>
              </a:lnSpc>
              <a:spcAft>
                <a:spcPts val="0"/>
              </a:spcAft>
            </a:pPr>
            <a:r>
              <a:rPr lang="ru-RU" sz="22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прививать </a:t>
            </a:r>
            <a:r>
              <a:rPr lang="ru-RU" sz="2200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солдатам </a:t>
            </a:r>
            <a:r>
              <a:rPr lang="ru-RU" sz="22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отделения уважение к службе, а также бережное отношение к своему оружию и военной технике; </a:t>
            </a:r>
            <a:endParaRPr lang="ru-RU" sz="2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985" algn="just">
              <a:lnSpc>
                <a:spcPts val="2300"/>
              </a:lnSpc>
              <a:spcAft>
                <a:spcPts val="0"/>
              </a:spcAft>
            </a:pPr>
            <a:r>
              <a:rPr lang="ru-RU" sz="22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вырабатывать у </a:t>
            </a:r>
            <a:r>
              <a:rPr lang="ru-RU" sz="2200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солдат отделения </a:t>
            </a:r>
            <a:r>
              <a:rPr lang="ru-RU" sz="22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строевую выправку и развивать у них физическую выносливость;</a:t>
            </a:r>
            <a:endParaRPr lang="ru-RU" sz="2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985" algn="just">
              <a:lnSpc>
                <a:spcPts val="2300"/>
              </a:lnSpc>
              <a:spcAft>
                <a:spcPts val="0"/>
              </a:spcAft>
            </a:pPr>
            <a:r>
              <a:rPr lang="ru-RU" sz="22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заботиться о подчиненных и вникать в их нужды; </a:t>
            </a:r>
            <a:endParaRPr lang="ru-RU" sz="2200" dirty="0" smtClean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985" algn="just">
              <a:lnSpc>
                <a:spcPts val="2300"/>
              </a:lnSpc>
              <a:spcAft>
                <a:spcPts val="0"/>
              </a:spcAft>
            </a:pPr>
            <a:r>
              <a:rPr lang="ru-RU" sz="2200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следить </a:t>
            </a:r>
            <a:r>
              <a:rPr lang="ru-RU" sz="22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за опрятностью, исправностью обмундирования подчиненных, правильной подгонкой снаряжения, соблюдением ими правил личной и общественной гигиены, ношения военной формы одежды;</a:t>
            </a:r>
            <a:endParaRPr lang="ru-RU" sz="2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985" algn="just">
              <a:lnSpc>
                <a:spcPts val="2300"/>
              </a:lnSpc>
              <a:spcAft>
                <a:spcPts val="0"/>
              </a:spcAft>
            </a:pPr>
            <a:r>
              <a:rPr lang="ru-RU" sz="22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ежедневно следить за чистотой обмундирования и просушкой портянок, носков, а также за своевременным текущим ремонтом обмундирования;</a:t>
            </a:r>
            <a:endParaRPr lang="ru-RU" sz="2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985" algn="just">
              <a:lnSpc>
                <a:spcPts val="2300"/>
              </a:lnSpc>
              <a:spcAft>
                <a:spcPts val="0"/>
              </a:spcAft>
            </a:pPr>
            <a:r>
              <a:rPr lang="ru-RU" sz="22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следить, чтобы после занятий и стрельб у подчиненных не оставалось боевых и холостых патронов, гранат, запалов и взрывчатых веществ;</a:t>
            </a:r>
            <a:endParaRPr lang="ru-RU" sz="2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985" algn="just">
              <a:lnSpc>
                <a:spcPts val="2300"/>
              </a:lnSpc>
              <a:spcAft>
                <a:spcPts val="0"/>
              </a:spcAft>
            </a:pPr>
            <a:r>
              <a:rPr lang="ru-RU" sz="22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докладывать заместителю командира взвода (старшине команды) обо всех заболевших, о просьбах и жалобах подчиненных, об их проступках, нарушениях требований безопасности военной службы и принятых мерах по их предупреждению, о поощрениях солдат </a:t>
            </a:r>
            <a:r>
              <a:rPr lang="ru-RU" sz="2200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и </a:t>
            </a:r>
            <a:r>
              <a:rPr lang="ru-RU" sz="22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наложенных на них дисциплинарных взысканиях, а также о случаях утери или неисправности вооружения, военной техники и другого военного имущества;</a:t>
            </a:r>
            <a:endParaRPr lang="ru-RU" sz="2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985" algn="just">
              <a:lnSpc>
                <a:spcPts val="2300"/>
              </a:lnSpc>
              <a:spcAft>
                <a:spcPts val="0"/>
              </a:spcAft>
            </a:pPr>
            <a:r>
              <a:rPr lang="ru-RU" sz="22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постоянно знать, где находятся подчиненные.</a:t>
            </a:r>
            <a:endParaRPr lang="ru-RU" sz="2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985" indent="443230" algn="just">
              <a:spcAft>
                <a:spcPts val="0"/>
              </a:spcAft>
            </a:pPr>
            <a:r>
              <a:rPr lang="ru-RU" sz="2200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ru-RU" sz="2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75624-36EB-43D3-A9B9-23DB6C3B617E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93438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48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ОБЩЕВОИНСКИЕ УСТАВЫ ВС РФ</a:t>
            </a:r>
            <a:b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dirty="0"/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0" y="1177272"/>
            <a:ext cx="12192000" cy="107681"/>
          </a:xfrm>
          <a:prstGeom prst="line">
            <a:avLst/>
          </a:prstGeom>
          <a:ln w="1079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744"/>
            <a:ext cx="1524000" cy="122321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1173724"/>
          </a:xfrm>
          <a:prstGeom prst="rect">
            <a:avLst/>
          </a:prstGeom>
        </p:spPr>
      </p:pic>
      <p:sp>
        <p:nvSpPr>
          <p:cNvPr id="7" name="Овал 6"/>
          <p:cNvSpPr/>
          <p:nvPr/>
        </p:nvSpPr>
        <p:spPr>
          <a:xfrm>
            <a:off x="10934701" y="49490"/>
            <a:ext cx="938706" cy="857865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AF2573-4C2B-4548-8767-97DBD92E3E9C}" type="slidenum">
              <a:rPr lang="ru-RU" sz="3600" dirty="0">
                <a:solidFill>
                  <a:prstClr val="black"/>
                </a:solidFill>
                <a:latin typeface="Calibri" panose="020F0502020204030204"/>
              </a:rPr>
              <a:t>11</a:t>
            </a:fld>
            <a:endParaRPr kumimoji="0" lang="ru-RU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2601" y="1383982"/>
            <a:ext cx="8496300" cy="5474018"/>
          </a:xfrm>
          <a:prstGeom prst="rect">
            <a:avLst/>
          </a:prstGeom>
        </p:spPr>
      </p:pic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75624-36EB-43D3-A9B9-23DB6C3B617E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94255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48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ОБЩЕВОИНСКИЕ УСТАВЫ ВС РФ</a:t>
            </a:r>
            <a:b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dirty="0"/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0" y="1177272"/>
            <a:ext cx="12192000" cy="107681"/>
          </a:xfrm>
          <a:prstGeom prst="line">
            <a:avLst/>
          </a:prstGeom>
          <a:ln w="1079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744"/>
            <a:ext cx="1524000" cy="122321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1173724"/>
          </a:xfrm>
          <a:prstGeom prst="rect">
            <a:avLst/>
          </a:prstGeom>
        </p:spPr>
      </p:pic>
      <p:sp>
        <p:nvSpPr>
          <p:cNvPr id="7" name="Овал 6"/>
          <p:cNvSpPr/>
          <p:nvPr/>
        </p:nvSpPr>
        <p:spPr>
          <a:xfrm>
            <a:off x="11147013" y="293070"/>
            <a:ext cx="726393" cy="614285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12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0175" y="1306755"/>
            <a:ext cx="9176584" cy="5551245"/>
          </a:xfrm>
          <a:prstGeom prst="rect">
            <a:avLst/>
          </a:prstGeom>
        </p:spPr>
      </p:pic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75624-36EB-43D3-A9B9-23DB6C3B617E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22323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48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ОБЩЕВОИНСКИЕ УСТАВЫ ВС РФ</a:t>
            </a:r>
            <a:b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dirty="0"/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0" y="1177272"/>
            <a:ext cx="12192000" cy="107681"/>
          </a:xfrm>
          <a:prstGeom prst="line">
            <a:avLst/>
          </a:prstGeom>
          <a:ln w="1079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744"/>
            <a:ext cx="1524000" cy="122321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1173724"/>
          </a:xfrm>
          <a:prstGeom prst="rect">
            <a:avLst/>
          </a:prstGeom>
        </p:spPr>
      </p:pic>
      <p:sp>
        <p:nvSpPr>
          <p:cNvPr id="7" name="Овал 6"/>
          <p:cNvSpPr/>
          <p:nvPr/>
        </p:nvSpPr>
        <p:spPr>
          <a:xfrm>
            <a:off x="11118438" y="254970"/>
            <a:ext cx="726393" cy="614285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13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Скругленный прямоугольник 13"/>
          <p:cNvSpPr/>
          <p:nvPr/>
        </p:nvSpPr>
        <p:spPr>
          <a:xfrm>
            <a:off x="-95249" y="1295269"/>
            <a:ext cx="12411074" cy="55627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985" indent="443230" algn="just">
              <a:lnSpc>
                <a:spcPts val="2400"/>
              </a:lnSpc>
              <a:spcAft>
                <a:spcPts val="0"/>
              </a:spcAft>
            </a:pPr>
            <a:r>
              <a:rPr lang="ru-RU" sz="2200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Обязанности солдата (</a:t>
            </a:r>
            <a:r>
              <a:rPr lang="ru-RU" sz="2200" b="1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матроса)</a:t>
            </a:r>
            <a:endParaRPr lang="ru-RU" sz="2200" dirty="0" smtClean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985" indent="443230" algn="just">
              <a:lnSpc>
                <a:spcPts val="2400"/>
              </a:lnSpc>
              <a:spcAft>
                <a:spcPts val="0"/>
              </a:spcAft>
            </a:pPr>
            <a:r>
              <a:rPr lang="ru-RU" sz="2200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Солдат (матрос) в мирное и военное время </a:t>
            </a:r>
            <a:r>
              <a:rPr lang="ru-RU" sz="2200" b="1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отвечает:</a:t>
            </a:r>
            <a:r>
              <a:rPr lang="ru-RU" sz="2200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за точное и своевременное исполнение возложенных на него обязанностей, поставленных ему задач и соблюдение при этом требований безопасности военной службы, а также за исправное состояние своего оружия, вверенной ему военной техники и сохранность выданного ему имущества. Он подчиняется командиру отделения.</a:t>
            </a:r>
            <a:endParaRPr lang="ru-RU" sz="2200" dirty="0" smtClean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985" indent="443230" algn="just">
              <a:lnSpc>
                <a:spcPts val="2400"/>
              </a:lnSpc>
              <a:spcAft>
                <a:spcPts val="0"/>
              </a:spcAft>
            </a:pPr>
            <a:r>
              <a:rPr lang="ru-RU" sz="2200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2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Солдат (матрос) </a:t>
            </a:r>
            <a:r>
              <a:rPr lang="ru-RU" sz="2200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обязан:</a:t>
            </a:r>
            <a:endParaRPr lang="ru-RU" sz="22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9885" indent="-342900" algn="just">
              <a:lnSpc>
                <a:spcPts val="2400"/>
              </a:lnSpc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ru-RU" sz="22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глубоко сознавать свой долг воина </a:t>
            </a:r>
            <a:r>
              <a:rPr lang="ru-RU" sz="2200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ВС, </a:t>
            </a:r>
            <a:r>
              <a:rPr lang="ru-RU" sz="22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образцово исполнять обязанности военной службы и соблюдать правила внутреннего порядка, овладевать всем, чему обучают </a:t>
            </a:r>
            <a:r>
              <a:rPr lang="ru-RU" sz="2200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командиры;</a:t>
            </a:r>
            <a:endParaRPr lang="ru-RU" sz="2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9885" indent="-342900" algn="just">
              <a:lnSpc>
                <a:spcPts val="2400"/>
              </a:lnSpc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ru-RU" sz="22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знать должности, воинские звания и фамилии своих прямых начальников до командира дивизии включительно;</a:t>
            </a:r>
            <a:endParaRPr lang="ru-RU" sz="2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9885" indent="-342900" algn="just">
              <a:lnSpc>
                <a:spcPts val="2400"/>
              </a:lnSpc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ru-RU" sz="22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оказывать уважение командирам (начальникам) и старшим, уважать честь и достоинство товарищей по службе, соблюдать правила воинской вежливости, поведения, ношения военной формы одежды и выполнения воинского приветствия;</a:t>
            </a:r>
            <a:endParaRPr lang="ru-RU" sz="2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9885" indent="-342900" algn="just">
              <a:lnSpc>
                <a:spcPts val="2400"/>
              </a:lnSpc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ru-RU" sz="22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заботиться о сохранении своего здоровья, повседневно закаливать себя, совершенствовать свою физическую подготовку, соблюдать правила личной и общественной гигиены;</a:t>
            </a:r>
            <a:endParaRPr lang="ru-RU" sz="2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9885" indent="-342900" algn="just">
              <a:lnSpc>
                <a:spcPts val="2400"/>
              </a:lnSpc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ru-RU" sz="22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в совершенстве знать и иметь всегда исправные, обслуженные, готовые к бою оружие и военную технику;</a:t>
            </a:r>
            <a:endParaRPr lang="ru-RU" sz="2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75624-36EB-43D3-A9B9-23DB6C3B617E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04384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48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ОБЩЕВОИНСКИЕ УСТАВЫ ВС РФ</a:t>
            </a:r>
            <a:b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dirty="0"/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0" y="1177272"/>
            <a:ext cx="12192000" cy="107681"/>
          </a:xfrm>
          <a:prstGeom prst="line">
            <a:avLst/>
          </a:prstGeom>
          <a:ln w="1079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744"/>
            <a:ext cx="1524000" cy="122321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1173724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9725" y="1263881"/>
            <a:ext cx="9537288" cy="5603157"/>
          </a:xfrm>
          <a:prstGeom prst="rect">
            <a:avLst/>
          </a:prstGeom>
        </p:spPr>
      </p:pic>
      <p:sp>
        <p:nvSpPr>
          <p:cNvPr id="11" name="Овал 10"/>
          <p:cNvSpPr/>
          <p:nvPr/>
        </p:nvSpPr>
        <p:spPr>
          <a:xfrm>
            <a:off x="11147013" y="293070"/>
            <a:ext cx="726393" cy="614285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14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75624-36EB-43D3-A9B9-23DB6C3B617E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99387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48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ОБЩЕВОИНСКИЕ УСТАВЫ ВС РФ</a:t>
            </a:r>
            <a:b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dirty="0"/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0" y="1177272"/>
            <a:ext cx="12192000" cy="107681"/>
          </a:xfrm>
          <a:prstGeom prst="line">
            <a:avLst/>
          </a:prstGeom>
          <a:ln w="1079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744"/>
            <a:ext cx="1524000" cy="122321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1173724"/>
          </a:xfrm>
          <a:prstGeom prst="rect">
            <a:avLst/>
          </a:prstGeom>
        </p:spPr>
      </p:pic>
      <p:sp>
        <p:nvSpPr>
          <p:cNvPr id="7" name="Овал 6"/>
          <p:cNvSpPr/>
          <p:nvPr/>
        </p:nvSpPr>
        <p:spPr>
          <a:xfrm>
            <a:off x="11147013" y="293070"/>
            <a:ext cx="726393" cy="614285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15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0637" y="1306754"/>
            <a:ext cx="9610725" cy="5551245"/>
          </a:xfrm>
          <a:prstGeom prst="rect">
            <a:avLst/>
          </a:prstGeom>
        </p:spPr>
      </p:pic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75624-36EB-43D3-A9B9-23DB6C3B617E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45411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48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ОБЩЕВОИНСКИЕ УСТАВЫ ВС РФ</a:t>
            </a:r>
            <a:b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dirty="0"/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0" y="1177272"/>
            <a:ext cx="12192000" cy="107681"/>
          </a:xfrm>
          <a:prstGeom prst="line">
            <a:avLst/>
          </a:prstGeom>
          <a:ln w="1079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744"/>
            <a:ext cx="1524000" cy="122321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1173724"/>
          </a:xfrm>
          <a:prstGeom prst="rect">
            <a:avLst/>
          </a:prstGeom>
        </p:spPr>
      </p:pic>
      <p:sp>
        <p:nvSpPr>
          <p:cNvPr id="7" name="Овал 6"/>
          <p:cNvSpPr/>
          <p:nvPr/>
        </p:nvSpPr>
        <p:spPr>
          <a:xfrm>
            <a:off x="11147013" y="293070"/>
            <a:ext cx="726393" cy="614285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16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Скругленный прямоугольник 13"/>
          <p:cNvSpPr/>
          <p:nvPr/>
        </p:nvSpPr>
        <p:spPr>
          <a:xfrm>
            <a:off x="34183" y="1295269"/>
            <a:ext cx="12123633" cy="55627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9885" indent="-342900" algn="just">
              <a:spcAft>
                <a:spcPts val="0"/>
              </a:spcAft>
              <a:buFont typeface="Times New Roman" panose="02020603050405020304" pitchFamily="18" charset="0"/>
              <a:buChar char="–"/>
            </a:pPr>
            <a:r>
              <a:rPr lang="ru-RU" sz="22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соблюдать требования безопасности военной службы на занятиях, стрельбах, учениях, при обращении с оружием и техникой, несении службы в суточном наряде и в других случаях;</a:t>
            </a:r>
            <a:endParaRPr lang="ru-RU" sz="2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9885" indent="-342900" algn="just">
              <a:spcAft>
                <a:spcPts val="0"/>
              </a:spcAft>
              <a:buFont typeface="Times New Roman" panose="02020603050405020304" pitchFamily="18" charset="0"/>
              <a:buChar char="–"/>
            </a:pPr>
            <a:r>
              <a:rPr lang="ru-RU" sz="22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знать нормативные правовые акты Российской Федерации, нормы международного гуманитарного права в пределах установленного для солдат (матросов) правового минимума, Кодекс поведения военнослужащего Вооруженных Сил – участника боевых действий, а также соответствующие </a:t>
            </a:r>
            <a:r>
              <a:rPr lang="ru-RU" sz="22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международно</a:t>
            </a:r>
            <a:r>
              <a:rPr lang="ru-RU" sz="22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признанным средствам опознавания  знаки различия и сигналы;</a:t>
            </a:r>
            <a:endParaRPr lang="ru-RU" sz="2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9885" indent="-342900" algn="just">
              <a:spcAft>
                <a:spcPts val="0"/>
              </a:spcAft>
              <a:buFont typeface="Times New Roman" panose="02020603050405020304" pitchFamily="18" charset="0"/>
              <a:buChar char="–"/>
            </a:pPr>
            <a:r>
              <a:rPr lang="ru-RU" sz="22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аккуратно носить обмундирование, своевременно производить его текущий ремонт, ежедневно чистить и хранить в определенном для этого месте;</a:t>
            </a:r>
            <a:endParaRPr lang="ru-RU" sz="2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9885" indent="-342900" algn="just">
              <a:spcAft>
                <a:spcPts val="0"/>
              </a:spcAft>
              <a:buFont typeface="Times New Roman" panose="02020603050405020304" pitchFamily="18" charset="0"/>
              <a:buChar char="–"/>
            </a:pPr>
            <a:r>
              <a:rPr lang="ru-RU" sz="22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при необходимости отлучиться спросить на это разрешение у командира отделения, а после возвращения доложить ему о прибытии;</a:t>
            </a:r>
            <a:endParaRPr lang="ru-RU" sz="2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9885" indent="-342900" algn="just">
              <a:spcAft>
                <a:spcPts val="0"/>
              </a:spcAft>
              <a:buFont typeface="Times New Roman" panose="02020603050405020304" pitchFamily="18" charset="0"/>
              <a:buChar char="–"/>
            </a:pPr>
            <a:r>
              <a:rPr lang="ru-RU" sz="22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при нахождении вне расположения полка вести себя с достоинством и честью, не совершать административных правонарушений, не допускать недостойных поступков по отношению к гражданскому населению.</a:t>
            </a:r>
            <a:endParaRPr lang="ru-RU" sz="2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75624-36EB-43D3-A9B9-23DB6C3B617E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39930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48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ОБЩЕВОИНСКИЕ УСТАВЫ ВС РФ</a:t>
            </a:r>
            <a:b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dirty="0"/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0" y="1177272"/>
            <a:ext cx="12192000" cy="107681"/>
          </a:xfrm>
          <a:prstGeom prst="line">
            <a:avLst/>
          </a:prstGeom>
          <a:ln w="1079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744"/>
            <a:ext cx="1524000" cy="122321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1173724"/>
          </a:xfrm>
          <a:prstGeom prst="rect">
            <a:avLst/>
          </a:prstGeom>
        </p:spPr>
      </p:pic>
      <p:sp>
        <p:nvSpPr>
          <p:cNvPr id="7" name="Овал 6"/>
          <p:cNvSpPr/>
          <p:nvPr/>
        </p:nvSpPr>
        <p:spPr>
          <a:xfrm>
            <a:off x="11147013" y="293070"/>
            <a:ext cx="726393" cy="614285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400" dirty="0" smtClean="0">
                <a:solidFill>
                  <a:prstClr val="black"/>
                </a:solidFill>
                <a:latin typeface="Calibri" panose="020F0502020204030204"/>
              </a:rPr>
              <a:t>17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2857500" y="1422085"/>
            <a:ext cx="6310563" cy="528530"/>
          </a:xfrm>
          <a:prstGeom prst="rect">
            <a:avLst/>
          </a:prstGeom>
          <a:gradFill>
            <a:gsLst>
              <a:gs pos="0">
                <a:srgbClr val="FFFF00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Учебный вопрос №2</a:t>
            </a:r>
            <a:endParaRPr lang="ru-RU" sz="3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Скругленный прямоугольник 8"/>
          <p:cNvSpPr/>
          <p:nvPr/>
        </p:nvSpPr>
        <p:spPr>
          <a:xfrm>
            <a:off x="186732" y="2756964"/>
            <a:ext cx="11686674" cy="2863249"/>
          </a:xfrm>
          <a:prstGeom prst="roundRect">
            <a:avLst/>
          </a:pr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80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path path="circle">
              <a:fillToRect l="50000" t="130000" r="50000" b="-30000"/>
            </a:path>
          </a:gradFill>
          <a:ln>
            <a:gradFill flip="none" rotWithShape="1">
              <a:gsLst>
                <a:gs pos="0">
                  <a:schemeClr val="accent1">
                    <a:lumMod val="40000"/>
                    <a:lumOff val="60000"/>
                  </a:schemeClr>
                </a:gs>
                <a:gs pos="46000">
                  <a:schemeClr val="accent1">
                    <a:lumMod val="95000"/>
                    <a:lumOff val="5000"/>
                  </a:schemeClr>
                </a:gs>
                <a:gs pos="100000">
                  <a:schemeClr val="accent1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ru-RU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Воинская дисциплина, её сущность и значение. Обязанности военнослужащих по соблюдению воинской дисциплины.</a:t>
            </a:r>
          </a:p>
          <a:p>
            <a:pPr algn="just"/>
            <a:endParaRPr lang="ru-RU" sz="32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75624-36EB-43D3-A9B9-23DB6C3B617E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98930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48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ОБЩЕВОИНСКИЕ УСТАВЫ ВС РФ</a:t>
            </a:r>
            <a:b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dirty="0"/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0" y="1177272"/>
            <a:ext cx="12192000" cy="107681"/>
          </a:xfrm>
          <a:prstGeom prst="line">
            <a:avLst/>
          </a:prstGeom>
          <a:ln w="1079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744"/>
            <a:ext cx="1524000" cy="122321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1173724"/>
          </a:xfrm>
          <a:prstGeom prst="rect">
            <a:avLst/>
          </a:prstGeom>
        </p:spPr>
      </p:pic>
      <p:sp>
        <p:nvSpPr>
          <p:cNvPr id="7" name="Овал 6"/>
          <p:cNvSpPr/>
          <p:nvPr/>
        </p:nvSpPr>
        <p:spPr>
          <a:xfrm>
            <a:off x="11147013" y="293070"/>
            <a:ext cx="726393" cy="614285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400" dirty="0" smtClean="0">
                <a:solidFill>
                  <a:prstClr val="black"/>
                </a:solidFill>
                <a:latin typeface="Calibri" panose="020F0502020204030204"/>
              </a:rPr>
              <a:t>18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170" name="Picture 2" descr="https://army-news.ru/images_stati/distsiplina_osnova_armii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4863" y="2836944"/>
            <a:ext cx="5758543" cy="3851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https://cf.ppt-online.org/files/slide/x/XaqZduCKMwStJno9Ic370Px4jD2WfYB18sgNEF/slide-11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599" y="2818470"/>
            <a:ext cx="5166366" cy="3869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Скругленный прямоугольник 2"/>
          <p:cNvSpPr/>
          <p:nvPr/>
        </p:nvSpPr>
        <p:spPr>
          <a:xfrm>
            <a:off x="228599" y="1485900"/>
            <a:ext cx="11644807" cy="11266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Воинская дисциплина есть строгое и точное соблюдение всеми военнослужащими порядка и правил, установленных законами Российской Федерации, общевоинскими уставами Вооруженных Сил Российской Федерации (далее - общевоинские уставы) и приказами командиров (начальников)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75624-36EB-43D3-A9B9-23DB6C3B617E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32927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48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ОБЩЕВОИНСКИЕ УСТАВЫ ВС РФ</a:t>
            </a:r>
            <a:b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dirty="0"/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0" y="1177272"/>
            <a:ext cx="12192000" cy="107681"/>
          </a:xfrm>
          <a:prstGeom prst="line">
            <a:avLst/>
          </a:prstGeom>
          <a:ln w="1079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744"/>
            <a:ext cx="1524000" cy="122321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1173724"/>
          </a:xfrm>
          <a:prstGeom prst="rect">
            <a:avLst/>
          </a:prstGeom>
        </p:spPr>
      </p:pic>
      <p:sp>
        <p:nvSpPr>
          <p:cNvPr id="7" name="Овал 6"/>
          <p:cNvSpPr/>
          <p:nvPr/>
        </p:nvSpPr>
        <p:spPr>
          <a:xfrm>
            <a:off x="11147013" y="293070"/>
            <a:ext cx="726393" cy="614285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19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Скругленный прямоугольник 13"/>
          <p:cNvSpPr/>
          <p:nvPr/>
        </p:nvSpPr>
        <p:spPr>
          <a:xfrm>
            <a:off x="0" y="1284953"/>
            <a:ext cx="12123633" cy="55627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985" indent="443230" algn="just">
              <a:spcAft>
                <a:spcPts val="0"/>
              </a:spcAft>
            </a:pPr>
            <a:r>
              <a:rPr lang="ru-RU" sz="2200" b="1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Воинская </a:t>
            </a:r>
            <a:r>
              <a:rPr lang="ru-RU" sz="2200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дисциплина основывается</a:t>
            </a:r>
            <a:r>
              <a:rPr lang="ru-RU" sz="22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на осознании каждым военнослужащим воинского долга и личной ответственности за защиту Российской Федерации. Она строится на правовой основе, уважении чести и достоинства военнослужащих.</a:t>
            </a:r>
            <a:endParaRPr lang="ru-RU" sz="2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985" indent="443230" algn="just">
              <a:spcAft>
                <a:spcPts val="0"/>
              </a:spcAft>
            </a:pPr>
            <a:r>
              <a:rPr lang="ru-RU" sz="22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Основным методом воспитания у военнослужащих  дисциплинированности является </a:t>
            </a:r>
            <a:r>
              <a:rPr lang="ru-RU" sz="2200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убеждение</a:t>
            </a:r>
            <a:r>
              <a:rPr lang="ru-RU" sz="22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. Однако это не исключает возможности применения мер принуждения к тем, кто недобросовестно относится к выполнению своего воинского долга</a:t>
            </a:r>
            <a:r>
              <a:rPr lang="ru-RU" sz="2200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</a:p>
          <a:p>
            <a:pPr marL="6985" indent="443230" algn="just">
              <a:spcAft>
                <a:spcPts val="0"/>
              </a:spcAft>
            </a:pPr>
            <a:r>
              <a:rPr lang="ru-RU" sz="2200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За состояние </a:t>
            </a:r>
            <a:r>
              <a:rPr lang="ru-RU" sz="22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воинской дисциплины в воинской части (подразделении) </a:t>
            </a:r>
            <a:r>
              <a:rPr lang="ru-RU" sz="2200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отвечают</a:t>
            </a:r>
            <a:r>
              <a:rPr lang="ru-RU" sz="22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командир и заместитель командира по воспитательной работе, которые должны постоянно поддерживать воинскую дисциплину, требовать от подчиненных ее соблюдения, поощрять достойных, строго, но справедливо взыскивать с нерадивых.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75624-36EB-43D3-A9B9-23DB6C3B617E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81717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"/>
                    </a14:imgEffect>
                    <a14:imgEffect>
                      <a14:colorTemperature colorTemp="4692"/>
                    </a14:imgEffect>
                    <a14:imgEffect>
                      <a14:brightnessContrast bright="9000" contrast="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Подзаголовок 5"/>
          <p:cNvSpPr>
            <a:spLocks noGrp="1"/>
          </p:cNvSpPr>
          <p:nvPr>
            <p:ph type="subTitle" idx="1"/>
          </p:nvPr>
        </p:nvSpPr>
        <p:spPr>
          <a:xfrm>
            <a:off x="800100" y="907355"/>
            <a:ext cx="9867900" cy="1655762"/>
          </a:xfrm>
        </p:spPr>
        <p:txBody>
          <a:bodyPr>
            <a:noAutofit/>
          </a:bodyPr>
          <a:lstStyle/>
          <a:p>
            <a:r>
              <a:rPr lang="ru-RU" sz="6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Дисциплина </a:t>
            </a:r>
            <a:br>
              <a:rPr lang="ru-RU" sz="6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6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«Общевоенная подготовка»</a:t>
            </a:r>
            <a:endParaRPr lang="ru-RU" sz="60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1173724"/>
          </a:xfrm>
          <a:prstGeom prst="rect">
            <a:avLst/>
          </a:prstGeom>
        </p:spPr>
      </p:pic>
      <p:sp>
        <p:nvSpPr>
          <p:cNvPr id="11" name="Овал 10"/>
          <p:cNvSpPr/>
          <p:nvPr/>
        </p:nvSpPr>
        <p:spPr>
          <a:xfrm>
            <a:off x="11147013" y="295275"/>
            <a:ext cx="726393" cy="612080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16E910FE-D1F4-493D-85AE-C3A682C0FF8E}" type="slidenum">
              <a:rPr lang="ru-RU" sz="3600">
                <a:solidFill>
                  <a:schemeClr val="tx1"/>
                </a:solidFill>
              </a:rPr>
              <a:t>2</a:t>
            </a:fld>
            <a:endParaRPr lang="ru-RU" sz="3600" dirty="0">
              <a:solidFill>
                <a:schemeClr val="tx1"/>
              </a:solidFill>
            </a:endParaRPr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524000" cy="1223214"/>
          </a:xfrm>
          <a:prstGeom prst="rect">
            <a:avLst/>
          </a:prstGeom>
        </p:spPr>
      </p:pic>
      <p:sp>
        <p:nvSpPr>
          <p:cNvPr id="14" name="Подзаголовок 5"/>
          <p:cNvSpPr txBox="1">
            <a:spLocks/>
          </p:cNvSpPr>
          <p:nvPr/>
        </p:nvSpPr>
        <p:spPr>
          <a:xfrm>
            <a:off x="1684421" y="3470472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6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Раздел 1:</a:t>
            </a:r>
          </a:p>
          <a:p>
            <a:r>
              <a:rPr lang="ru-RU" sz="6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Общевоинские уставы</a:t>
            </a:r>
            <a:endParaRPr lang="ru-RU" sz="6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9678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6953">
        <p:split orient="vert"/>
      </p:transition>
    </mc:Choice>
    <mc:Fallback xmlns="">
      <p:transition spd="slow" advTm="6953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48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ОБЩЕВОИНСКИЕ УСТАВЫ ВС РФ</a:t>
            </a:r>
            <a:b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dirty="0"/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0" y="1177272"/>
            <a:ext cx="12192000" cy="107681"/>
          </a:xfrm>
          <a:prstGeom prst="line">
            <a:avLst/>
          </a:prstGeom>
          <a:ln w="1079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744"/>
            <a:ext cx="1524000" cy="122321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1173724"/>
          </a:xfrm>
          <a:prstGeom prst="rect">
            <a:avLst/>
          </a:prstGeom>
        </p:spPr>
      </p:pic>
      <p:sp>
        <p:nvSpPr>
          <p:cNvPr id="7" name="Овал 6"/>
          <p:cNvSpPr/>
          <p:nvPr/>
        </p:nvSpPr>
        <p:spPr>
          <a:xfrm>
            <a:off x="11147013" y="293070"/>
            <a:ext cx="726393" cy="614285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20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Скругленный прямоугольник 13"/>
          <p:cNvSpPr/>
          <p:nvPr/>
        </p:nvSpPr>
        <p:spPr>
          <a:xfrm>
            <a:off x="0" y="1295269"/>
            <a:ext cx="12420600" cy="55627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2200" dirty="0"/>
              <a:t>. </a:t>
            </a:r>
            <a:r>
              <a:rPr lang="ru-RU" sz="2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Воинская дисциплина обязывает каждого военнослужащего:</a:t>
            </a:r>
          </a:p>
          <a:p>
            <a:pPr marL="342900" lvl="0" indent="-342900">
              <a:buFont typeface="+mj-lt"/>
              <a:buAutoNum type="arabicPeriod"/>
            </a:pPr>
            <a:r>
              <a:rPr lang="ru-RU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</a:t>
            </a:r>
            <a:r>
              <a:rPr lang="ru-RU" sz="2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ыть верным военной присяге (обязательству), строго соблюдать конституцию </a:t>
            </a:r>
            <a:r>
              <a:rPr lang="ru-RU" sz="2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РФ, </a:t>
            </a:r>
            <a:r>
              <a:rPr lang="ru-RU" sz="2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законы </a:t>
            </a:r>
            <a:r>
              <a:rPr lang="ru-RU" sz="2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РФ и </a:t>
            </a:r>
            <a:r>
              <a:rPr lang="ru-RU" sz="2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требования общевоинских </a:t>
            </a:r>
            <a:r>
              <a:rPr lang="ru-RU" sz="2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уставов.</a:t>
            </a:r>
            <a:endParaRPr lang="ru-RU" sz="22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ru-RU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</a:t>
            </a:r>
            <a:r>
              <a:rPr lang="ru-RU" sz="2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ыполнять свой воинский долг умело и мужественно, добросовестно изучать военное дело, беречь государственное и военное </a:t>
            </a:r>
            <a:r>
              <a:rPr lang="ru-RU" sz="2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имущество.</a:t>
            </a:r>
            <a:endParaRPr lang="ru-RU" sz="22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ru-RU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</a:t>
            </a:r>
            <a:r>
              <a:rPr lang="ru-RU" sz="2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еспрекословно выполнять поставленные задачи в любых условиях, в том числе с риском для жизни, стойко переносить трудности военной </a:t>
            </a:r>
            <a:r>
              <a:rPr lang="ru-RU" sz="2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службы. </a:t>
            </a:r>
            <a:endParaRPr lang="ru-RU" sz="22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ru-RU" sz="2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Быть бдительным, строго хранить государственную </a:t>
            </a:r>
            <a:r>
              <a:rPr lang="ru-RU" sz="2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тайну.</a:t>
            </a:r>
            <a:endParaRPr lang="ru-RU" sz="22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ru-RU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</a:t>
            </a:r>
            <a:r>
              <a:rPr lang="ru-RU" sz="2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оддерживать определенные общевоинскими уставами правила взаимоотношений между военнослужащими, крепить войсковое </a:t>
            </a:r>
            <a:r>
              <a:rPr lang="ru-RU" sz="2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товарищество.</a:t>
            </a:r>
            <a:endParaRPr lang="ru-RU" sz="22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ru-RU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</a:t>
            </a:r>
            <a:r>
              <a:rPr lang="ru-RU" sz="2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казывать уважение командирам (начальникам) и друг другу, соблюдать правила воинского приветствия и воинской </a:t>
            </a:r>
            <a:r>
              <a:rPr lang="ru-RU" sz="2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вежливости.</a:t>
            </a:r>
            <a:endParaRPr lang="ru-RU" sz="22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ru-RU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</a:t>
            </a:r>
            <a:r>
              <a:rPr lang="ru-RU" sz="2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ести себя с достоинством в общественных местах, не допускать самому и удерживать других от недостойных поступков, содействовать защите чести и достоинства </a:t>
            </a:r>
            <a:r>
              <a:rPr lang="ru-RU" sz="2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граждан.</a:t>
            </a:r>
            <a:endParaRPr lang="ru-RU" sz="22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ru-RU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</a:t>
            </a:r>
            <a:r>
              <a:rPr lang="ru-RU" sz="2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облюдать нормы международного гуманитарного права в соответствии с конституцией </a:t>
            </a:r>
            <a:r>
              <a:rPr lang="ru-RU" sz="2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РФ.</a:t>
            </a:r>
            <a:endParaRPr lang="ru-RU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75624-36EB-43D3-A9B9-23DB6C3B617E}" type="slidenum">
              <a:rPr lang="ru-RU" smtClean="0"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42142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48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ОБЩЕВОИНСКИЕ УСТАВЫ ВС РФ</a:t>
            </a:r>
            <a:b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dirty="0"/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0" y="1177272"/>
            <a:ext cx="12192000" cy="107681"/>
          </a:xfrm>
          <a:prstGeom prst="line">
            <a:avLst/>
          </a:prstGeom>
          <a:ln w="1079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744"/>
            <a:ext cx="1524000" cy="122321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1173724"/>
          </a:xfrm>
          <a:prstGeom prst="rect">
            <a:avLst/>
          </a:prstGeom>
        </p:spPr>
      </p:pic>
      <p:sp>
        <p:nvSpPr>
          <p:cNvPr id="7" name="Овал 6"/>
          <p:cNvSpPr/>
          <p:nvPr/>
        </p:nvSpPr>
        <p:spPr>
          <a:xfrm>
            <a:off x="11147013" y="293070"/>
            <a:ext cx="726393" cy="614285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21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Скругленный прямоугольник 13"/>
          <p:cNvSpPr/>
          <p:nvPr/>
        </p:nvSpPr>
        <p:spPr>
          <a:xfrm>
            <a:off x="0" y="1284953"/>
            <a:ext cx="12192000" cy="55627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985" indent="443230" algn="just">
              <a:spcAft>
                <a:spcPts val="0"/>
              </a:spcAft>
            </a:pPr>
            <a:r>
              <a:rPr lang="ru-RU" sz="2200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Воинская дисциплина достигается:</a:t>
            </a:r>
            <a:endParaRPr lang="ru-RU" sz="22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>
              <a:spcAft>
                <a:spcPts val="0"/>
              </a:spcAft>
              <a:buFont typeface="Times New Roman" panose="02020603050405020304" pitchFamily="18" charset="0"/>
              <a:buChar char="‒"/>
            </a:pPr>
            <a:r>
              <a:rPr lang="ru-RU" sz="22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воспитанием у военнослужащих морально-психологических, боевых качеств и сознательного повиновения командирам (начальникам);</a:t>
            </a:r>
            <a:endParaRPr lang="ru-RU" sz="2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>
              <a:spcAft>
                <a:spcPts val="0"/>
              </a:spcAft>
              <a:buFont typeface="Times New Roman" panose="02020603050405020304" pitchFamily="18" charset="0"/>
              <a:buChar char="‒"/>
            </a:pPr>
            <a:r>
              <a:rPr lang="ru-RU" sz="22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знанием и соблюдением военнослужащими законов </a:t>
            </a:r>
            <a:r>
              <a:rPr lang="ru-RU" sz="2200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РФ, </a:t>
            </a:r>
            <a:r>
              <a:rPr lang="ru-RU" sz="22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других нормативных правовых актов </a:t>
            </a:r>
            <a:r>
              <a:rPr lang="ru-RU" sz="2200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РФ, </a:t>
            </a:r>
            <a:r>
              <a:rPr lang="ru-RU" sz="22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требований общевоинских уставов и норм международного гуманитарного права;</a:t>
            </a:r>
            <a:endParaRPr lang="ru-RU" sz="2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>
              <a:spcAft>
                <a:spcPts val="0"/>
              </a:spcAft>
              <a:buFont typeface="Times New Roman" panose="02020603050405020304" pitchFamily="18" charset="0"/>
              <a:buChar char="‒"/>
            </a:pPr>
            <a:r>
              <a:rPr lang="ru-RU" sz="22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личной ответственностью каждого военнослужащего за исполнение обязанностей военной службы;</a:t>
            </a:r>
            <a:endParaRPr lang="ru-RU" sz="2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>
              <a:spcAft>
                <a:spcPts val="0"/>
              </a:spcAft>
              <a:buFont typeface="Times New Roman" panose="02020603050405020304" pitchFamily="18" charset="0"/>
              <a:buChar char="‒"/>
            </a:pPr>
            <a:r>
              <a:rPr lang="ru-RU" sz="22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поддержанием в воинской части (подразделении) внутреннего порядка всеми военнослужащими;</a:t>
            </a:r>
            <a:endParaRPr lang="ru-RU" sz="2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>
              <a:spcAft>
                <a:spcPts val="0"/>
              </a:spcAft>
              <a:buFont typeface="Times New Roman" panose="02020603050405020304" pitchFamily="18" charset="0"/>
              <a:buChar char="‒"/>
            </a:pPr>
            <a:r>
              <a:rPr lang="ru-RU" sz="22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четкой организацией боевой подготовки и полным охватом ею личного состава;</a:t>
            </a:r>
            <a:endParaRPr lang="ru-RU" sz="2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>
              <a:spcAft>
                <a:spcPts val="0"/>
              </a:spcAft>
              <a:buFont typeface="Times New Roman" panose="02020603050405020304" pitchFamily="18" charset="0"/>
              <a:buChar char="‒"/>
            </a:pPr>
            <a:r>
              <a:rPr lang="ru-RU" sz="22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повседневной требовательностью командиров (начальников) к подчиненным и контролем за их исполнительностью, уважением личного достоинства военнослужащих и постоянной заботой о них, умелым сочетанием и правильным применением мер убеждения, принуждения и общественного воздействия коллектива;</a:t>
            </a:r>
            <a:endParaRPr lang="ru-RU" sz="2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>
              <a:spcAft>
                <a:spcPts val="0"/>
              </a:spcAft>
              <a:buFont typeface="Times New Roman" panose="02020603050405020304" pitchFamily="18" charset="0"/>
              <a:buChar char="‒"/>
            </a:pPr>
            <a:r>
              <a:rPr lang="ru-RU" sz="22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созданием в воинской части (подразделении) необходимых условий военной службы, быта и системы мер по ограничению опасных факторов военной службы.</a:t>
            </a:r>
            <a:endParaRPr lang="ru-RU" sz="2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75624-36EB-43D3-A9B9-23DB6C3B617E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98722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48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ОБЩЕВОИНСКИЕ УСТАВЫ ВС РФ</a:t>
            </a:r>
            <a:b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dirty="0"/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0" y="1177272"/>
            <a:ext cx="12192000" cy="107681"/>
          </a:xfrm>
          <a:prstGeom prst="line">
            <a:avLst/>
          </a:prstGeom>
          <a:ln w="1079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744"/>
            <a:ext cx="1524000" cy="122321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1173724"/>
          </a:xfrm>
          <a:prstGeom prst="rect">
            <a:avLst/>
          </a:prstGeom>
        </p:spPr>
      </p:pic>
      <p:sp>
        <p:nvSpPr>
          <p:cNvPr id="7" name="Овал 6"/>
          <p:cNvSpPr/>
          <p:nvPr/>
        </p:nvSpPr>
        <p:spPr>
          <a:xfrm>
            <a:off x="11147013" y="293070"/>
            <a:ext cx="726393" cy="614285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22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Скругленный прямоугольник 13"/>
          <p:cNvSpPr/>
          <p:nvPr/>
        </p:nvSpPr>
        <p:spPr>
          <a:xfrm>
            <a:off x="0" y="1284953"/>
            <a:ext cx="12123633" cy="55627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985" indent="443230" algn="just">
              <a:spcAft>
                <a:spcPts val="0"/>
              </a:spcAft>
            </a:pPr>
            <a:r>
              <a:rPr lang="ru-RU" sz="2000" u="sng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Применять поощрения и дисциплинарные взыскания (за исключением дисциплинарного ареста) могут только прямые начальники</a:t>
            </a:r>
            <a:r>
              <a:rPr lang="ru-RU" sz="2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. Применять дисциплинарные взыскания, кроме того, имеют право начальники, указанные в статьях 75 – 79 </a:t>
            </a:r>
            <a:r>
              <a:rPr lang="ru-RU" sz="2000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ДУ. </a:t>
            </a:r>
            <a:endParaRPr lang="ru-RU" sz="20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985" indent="443230" algn="just">
              <a:spcAft>
                <a:spcPts val="0"/>
              </a:spcAft>
            </a:pPr>
            <a:r>
              <a:rPr lang="ru-RU" sz="2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Дисциплинарный арест за совершение военнослужащим грубых дисциплинарных проступков, указанных в приложении № </a:t>
            </a:r>
            <a:r>
              <a:rPr lang="ru-RU" sz="2000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7 ДУ, </a:t>
            </a:r>
            <a:r>
              <a:rPr lang="ru-RU" sz="2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назначается по решению судьи гарнизонного военного суда.</a:t>
            </a:r>
            <a:endParaRPr lang="ru-RU" sz="20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985" indent="443230" algn="just">
              <a:spcAft>
                <a:spcPts val="0"/>
              </a:spcAft>
            </a:pPr>
            <a:r>
              <a:rPr lang="ru-RU" sz="2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Право направлять материалы о грубом дисциплинарном проступке в гарнизонный военный суд для принятия решения о применении к военнослужащему дисциплинарного ареста принадлежит только командиру воинской части.</a:t>
            </a:r>
            <a:endParaRPr lang="ru-RU" sz="20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985" indent="443230" algn="just">
              <a:spcAft>
                <a:spcPts val="0"/>
              </a:spcAft>
            </a:pPr>
            <a:r>
              <a:rPr lang="ru-RU" sz="2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Право ходатайствовать о применении к военнослужащему дисциплинарного ареста предоставлено командирам (начальникам) от командира отделения и выше.</a:t>
            </a:r>
            <a:endParaRPr lang="ru-RU" sz="20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985" indent="443230" algn="just">
              <a:spcAft>
                <a:spcPts val="0"/>
              </a:spcAft>
            </a:pPr>
            <a:r>
              <a:rPr lang="ru-RU" sz="2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Дисциплинарная власть, предоставленная нижестоящим командирам (начальникам), всегда принадлежит и вышестоящим командирам (начальникам).</a:t>
            </a:r>
            <a:endParaRPr lang="ru-RU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75624-36EB-43D3-A9B9-23DB6C3B617E}" type="slidenum">
              <a:rPr lang="ru-RU" smtClean="0"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45381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48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ОБЩЕВОИНСКИЕ УСТАВЫ ВС РФ</a:t>
            </a:r>
            <a:b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dirty="0"/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0" y="1177272"/>
            <a:ext cx="12192000" cy="107681"/>
          </a:xfrm>
          <a:prstGeom prst="line">
            <a:avLst/>
          </a:prstGeom>
          <a:ln w="1079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744"/>
            <a:ext cx="1524000" cy="122321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1173724"/>
          </a:xfrm>
          <a:prstGeom prst="rect">
            <a:avLst/>
          </a:prstGeom>
        </p:spPr>
      </p:pic>
      <p:sp>
        <p:nvSpPr>
          <p:cNvPr id="7" name="Овал 6"/>
          <p:cNvSpPr/>
          <p:nvPr/>
        </p:nvSpPr>
        <p:spPr>
          <a:xfrm>
            <a:off x="11147013" y="293070"/>
            <a:ext cx="726393" cy="614285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400" dirty="0" smtClean="0">
                <a:solidFill>
                  <a:prstClr val="black"/>
                </a:solidFill>
                <a:latin typeface="Calibri" panose="020F0502020204030204"/>
              </a:rPr>
              <a:t>23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0912" y="1306754"/>
            <a:ext cx="9108213" cy="5551245"/>
          </a:xfrm>
          <a:prstGeom prst="rect">
            <a:avLst/>
          </a:prstGeom>
        </p:spPr>
      </p:pic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75624-36EB-43D3-A9B9-23DB6C3B617E}" type="slidenum">
              <a:rPr lang="ru-RU" smtClean="0"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17659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48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ОБЩЕВОИНСКИЕ УСТАВЫ ВС РФ</a:t>
            </a:r>
            <a:b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dirty="0"/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0" y="1177272"/>
            <a:ext cx="12192000" cy="107681"/>
          </a:xfrm>
          <a:prstGeom prst="line">
            <a:avLst/>
          </a:prstGeom>
          <a:ln w="1079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744"/>
            <a:ext cx="1524000" cy="122321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1173724"/>
          </a:xfrm>
          <a:prstGeom prst="rect">
            <a:avLst/>
          </a:prstGeom>
        </p:spPr>
      </p:pic>
      <p:sp>
        <p:nvSpPr>
          <p:cNvPr id="7" name="Овал 6"/>
          <p:cNvSpPr/>
          <p:nvPr/>
        </p:nvSpPr>
        <p:spPr>
          <a:xfrm>
            <a:off x="11147013" y="293070"/>
            <a:ext cx="726393" cy="614285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400" dirty="0" smtClean="0">
                <a:solidFill>
                  <a:prstClr val="black"/>
                </a:solidFill>
                <a:latin typeface="Calibri" panose="020F0502020204030204"/>
              </a:rPr>
              <a:t>24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2857500" y="1422085"/>
            <a:ext cx="6310563" cy="528530"/>
          </a:xfrm>
          <a:prstGeom prst="rect">
            <a:avLst/>
          </a:prstGeom>
          <a:gradFill>
            <a:gsLst>
              <a:gs pos="0">
                <a:srgbClr val="FFFF00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Учебный вопрос №3</a:t>
            </a:r>
            <a:endParaRPr lang="ru-RU" sz="3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Скругленный прямоугольник 8"/>
          <p:cNvSpPr/>
          <p:nvPr/>
        </p:nvSpPr>
        <p:spPr>
          <a:xfrm>
            <a:off x="252663" y="2808239"/>
            <a:ext cx="11686674" cy="2863249"/>
          </a:xfrm>
          <a:prstGeom prst="roundRect">
            <a:avLst/>
          </a:pr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80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path path="circle">
              <a:fillToRect l="50000" t="130000" r="50000" b="-30000"/>
            </a:path>
          </a:gradFill>
          <a:ln>
            <a:gradFill flip="none" rotWithShape="1">
              <a:gsLst>
                <a:gs pos="0">
                  <a:schemeClr val="accent1">
                    <a:lumMod val="40000"/>
                    <a:lumOff val="60000"/>
                  </a:schemeClr>
                </a:gs>
                <a:gs pos="46000">
                  <a:schemeClr val="accent1">
                    <a:lumMod val="95000"/>
                    <a:lumOff val="5000"/>
                  </a:schemeClr>
                </a:gs>
                <a:gs pos="100000">
                  <a:schemeClr val="accent1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Поощрения, применяемые к солдатам, матросам, сержантам и старшинам. Дисциплинарная ответственность. О предложениях, заявлениях и жалобах.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75624-36EB-43D3-A9B9-23DB6C3B617E}" type="slidenum">
              <a:rPr lang="ru-RU" smtClean="0"/>
              <a:t>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70943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48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ОБЩЕВОИНСКИЕ УСТАВЫ ВС РФ</a:t>
            </a:r>
            <a:b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dirty="0"/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0" y="1177272"/>
            <a:ext cx="12192000" cy="107681"/>
          </a:xfrm>
          <a:prstGeom prst="line">
            <a:avLst/>
          </a:prstGeom>
          <a:ln w="1079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744"/>
            <a:ext cx="1524000" cy="122321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1173724"/>
          </a:xfrm>
          <a:prstGeom prst="rect">
            <a:avLst/>
          </a:prstGeom>
        </p:spPr>
      </p:pic>
      <p:sp>
        <p:nvSpPr>
          <p:cNvPr id="7" name="Овал 6"/>
          <p:cNvSpPr/>
          <p:nvPr/>
        </p:nvSpPr>
        <p:spPr>
          <a:xfrm>
            <a:off x="11147013" y="293070"/>
            <a:ext cx="726393" cy="614285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400" dirty="0" smtClean="0">
                <a:solidFill>
                  <a:prstClr val="black"/>
                </a:solidFill>
                <a:latin typeface="Calibri" panose="020F0502020204030204"/>
              </a:rPr>
              <a:t>25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Скругленный прямоугольник 2"/>
          <p:cNvSpPr/>
          <p:nvPr/>
        </p:nvSpPr>
        <p:spPr>
          <a:xfrm>
            <a:off x="228599" y="1425387"/>
            <a:ext cx="11644807" cy="52146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450215" algn="just">
              <a:spcAft>
                <a:spcPts val="0"/>
              </a:spcAft>
            </a:pPr>
            <a:r>
              <a:rPr lang="ru-RU" sz="2200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Поощрения являются </a:t>
            </a:r>
            <a:r>
              <a:rPr lang="ru-RU" sz="22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важным средством воспитания военнослужащих и укрепления воинской дисциплины.</a:t>
            </a:r>
            <a:endParaRPr lang="ru-RU" sz="2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just">
              <a:spcAft>
                <a:spcPts val="0"/>
              </a:spcAft>
            </a:pPr>
            <a:r>
              <a:rPr lang="ru-RU" sz="22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Командир (начальник) в пределах прав, определенных настоящим Уставом, обязан поощрять подчиненных военнослужащих за особые личные заслуги, разумную инициативу, усердие и отличие по службе.</a:t>
            </a:r>
            <a:endParaRPr lang="ru-RU" sz="2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79705" indent="450215">
              <a:spcAft>
                <a:spcPts val="0"/>
              </a:spcAft>
            </a:pPr>
            <a:r>
              <a:rPr lang="ru-RU" sz="22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В том случае, когда командир (начальник) считает, что предоставленных ему прав недостаточно, он может ходатайствовать о поощрении отличившихся военнослужащих властью вышестоящего командира (начальника).</a:t>
            </a:r>
            <a:endParaRPr lang="ru-RU" sz="2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75624-36EB-43D3-A9B9-23DB6C3B617E}" type="slidenum">
              <a:rPr lang="ru-RU" smtClean="0"/>
              <a:t>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35285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48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ОБЩЕВОИНСКИЕ УСТАВЫ ВС РФ</a:t>
            </a:r>
            <a:b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dirty="0"/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0" y="1177272"/>
            <a:ext cx="12192000" cy="107681"/>
          </a:xfrm>
          <a:prstGeom prst="line">
            <a:avLst/>
          </a:prstGeom>
          <a:ln w="1079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744"/>
            <a:ext cx="1524000" cy="122321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1173724"/>
          </a:xfrm>
          <a:prstGeom prst="rect">
            <a:avLst/>
          </a:prstGeom>
        </p:spPr>
      </p:pic>
      <p:sp>
        <p:nvSpPr>
          <p:cNvPr id="7" name="Овал 6"/>
          <p:cNvSpPr/>
          <p:nvPr/>
        </p:nvSpPr>
        <p:spPr>
          <a:xfrm>
            <a:off x="11147013" y="293070"/>
            <a:ext cx="726393" cy="614285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400" dirty="0" smtClean="0">
                <a:solidFill>
                  <a:prstClr val="black"/>
                </a:solidFill>
                <a:latin typeface="Calibri" panose="020F0502020204030204"/>
              </a:rPr>
              <a:t>26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Скругленный прямоугольник 2"/>
          <p:cNvSpPr/>
          <p:nvPr/>
        </p:nvSpPr>
        <p:spPr>
          <a:xfrm>
            <a:off x="-95250" y="1245015"/>
            <a:ext cx="12649199" cy="594635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2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 </a:t>
            </a:r>
            <a:r>
              <a:rPr lang="ru-RU" sz="22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ВОЕННОСЛУЖАЩИМ МОГУТ ПРИМЕНЯТЬСЯ СЛЕДУЮЩИЕ ВИДЫ ПООЩРЕНИЙ:</a:t>
            </a:r>
            <a:endParaRPr lang="ru-RU" sz="22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ru-RU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</a:t>
            </a:r>
            <a:r>
              <a:rPr lang="ru-RU" sz="2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нятие ранее примененного дисциплинарного взыскания;</a:t>
            </a:r>
          </a:p>
          <a:p>
            <a:pPr marL="342900" lvl="0" indent="-342900">
              <a:buFont typeface="+mj-lt"/>
              <a:buAutoNum type="arabicPeriod"/>
            </a:pPr>
            <a:r>
              <a:rPr lang="ru-RU" sz="2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Объявление благодарности;</a:t>
            </a:r>
          </a:p>
          <a:p>
            <a:pPr marL="342900" lvl="0" indent="-342900">
              <a:buFont typeface="+mj-lt"/>
              <a:buAutoNum type="arabicPeriod"/>
            </a:pPr>
            <a:r>
              <a:rPr lang="ru-RU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</a:t>
            </a:r>
            <a:r>
              <a:rPr lang="ru-RU" sz="2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ообщение на </a:t>
            </a:r>
            <a:r>
              <a:rPr lang="ru-RU" sz="2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родину либо </a:t>
            </a:r>
            <a:r>
              <a:rPr lang="ru-RU" sz="2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 месту прежней работы (учебы) военнослужащего об образцовом выполнении им воинского долга и о полученных поощрениях;</a:t>
            </a:r>
          </a:p>
          <a:p>
            <a:pPr marL="342900" lvl="0" indent="-342900">
              <a:buFont typeface="+mj-lt"/>
              <a:buAutoNum type="arabicPeriod"/>
            </a:pPr>
            <a:r>
              <a:rPr lang="ru-RU" sz="2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Награждение грамотой, ценным подарком или деньгами;</a:t>
            </a:r>
          </a:p>
          <a:p>
            <a:pPr marL="342900" lvl="0" indent="-342900">
              <a:buFont typeface="+mj-lt"/>
              <a:buAutoNum type="arabicPeriod"/>
            </a:pPr>
            <a:r>
              <a:rPr lang="ru-RU" sz="2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Награждение личной фотографией военнослужащего, снятого при развернутом боевом знамени воинской части;</a:t>
            </a:r>
          </a:p>
          <a:p>
            <a:pPr marL="342900" lvl="0" indent="-342900">
              <a:buFont typeface="+mj-lt"/>
              <a:buAutoNum type="arabicPeriod"/>
            </a:pPr>
            <a:r>
              <a:rPr lang="ru-RU" sz="2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Присвоение рядовым (матросам) воинского звания ефрейтора (старшего матроса);</a:t>
            </a:r>
          </a:p>
          <a:p>
            <a:pPr marL="342900" lvl="0" indent="-342900">
              <a:buFont typeface="+mj-lt"/>
              <a:buAutoNum type="arabicPeriod"/>
            </a:pPr>
            <a:r>
              <a:rPr lang="ru-RU" sz="2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Досрочное присвоение очередного воинского звания, но не выше воинского звания, предусмотренного штатом для занимаемой воинской должности;</a:t>
            </a:r>
          </a:p>
          <a:p>
            <a:pPr marL="342900" lvl="0" indent="-342900">
              <a:buFont typeface="+mj-lt"/>
              <a:buAutoNum type="arabicPeriod"/>
            </a:pPr>
            <a:r>
              <a:rPr lang="ru-RU" sz="2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Присвоение очередного воинского звания на одну ступень выше воинского звания, предусмотренного штатом для занимаемой  воинской должности;</a:t>
            </a:r>
          </a:p>
          <a:p>
            <a:pPr marL="342900" lvl="0" indent="-342900">
              <a:buFont typeface="+mj-lt"/>
              <a:buAutoNum type="arabicPeriod"/>
            </a:pPr>
            <a:r>
              <a:rPr lang="ru-RU" sz="2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Награждение нагрудным знаком отличника;</a:t>
            </a:r>
          </a:p>
          <a:p>
            <a:pPr marL="342900" lvl="0" indent="-342900">
              <a:buFont typeface="+mj-lt"/>
              <a:buAutoNum type="arabicPeriod"/>
            </a:pPr>
            <a:r>
              <a:rPr lang="ru-RU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</a:t>
            </a:r>
            <a:r>
              <a:rPr lang="ru-RU" sz="2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анесение в книгу почета воинской </a:t>
            </a:r>
            <a:r>
              <a:rPr lang="ru-RU" sz="2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части </a:t>
            </a:r>
            <a:r>
              <a:rPr lang="ru-RU" sz="2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фамилии отличившегося </a:t>
            </a:r>
            <a:r>
              <a:rPr lang="ru-RU" sz="2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военнослужащего.</a:t>
            </a:r>
            <a:endParaRPr lang="ru-RU" sz="22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ru-RU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</a:t>
            </a:r>
            <a:r>
              <a:rPr lang="ru-RU" sz="2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аграждение именным холодным и огнестрельным оружием.</a:t>
            </a:r>
            <a:endParaRPr lang="ru-RU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75624-36EB-43D3-A9B9-23DB6C3B617E}" type="slidenum">
              <a:rPr lang="ru-RU" smtClean="0"/>
              <a:t>26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88602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48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ОБЩЕВОИНСКИЕ УСТАВЫ ВС РФ</a:t>
            </a:r>
            <a:b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dirty="0"/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0" y="1177272"/>
            <a:ext cx="12192000" cy="107681"/>
          </a:xfrm>
          <a:prstGeom prst="line">
            <a:avLst/>
          </a:prstGeom>
          <a:ln w="1079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744"/>
            <a:ext cx="1524000" cy="122321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1173724"/>
          </a:xfrm>
          <a:prstGeom prst="rect">
            <a:avLst/>
          </a:prstGeom>
        </p:spPr>
      </p:pic>
      <p:sp>
        <p:nvSpPr>
          <p:cNvPr id="7" name="Овал 6"/>
          <p:cNvSpPr/>
          <p:nvPr/>
        </p:nvSpPr>
        <p:spPr>
          <a:xfrm>
            <a:off x="11147013" y="293070"/>
            <a:ext cx="726393" cy="614285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400" dirty="0" smtClean="0">
                <a:solidFill>
                  <a:prstClr val="black"/>
                </a:solidFill>
                <a:latin typeface="Calibri" panose="020F0502020204030204"/>
              </a:rPr>
              <a:t>27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Скругленный прямоугольник 2"/>
          <p:cNvSpPr/>
          <p:nvPr/>
        </p:nvSpPr>
        <p:spPr>
          <a:xfrm>
            <a:off x="85725" y="1245016"/>
            <a:ext cx="12020549" cy="56129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4026" y="1247105"/>
            <a:ext cx="8405812" cy="5611356"/>
          </a:xfrm>
          <a:prstGeom prst="rect">
            <a:avLst/>
          </a:prstGeom>
        </p:spPr>
      </p:pic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75624-36EB-43D3-A9B9-23DB6C3B617E}" type="slidenum">
              <a:rPr lang="ru-RU" smtClean="0"/>
              <a:t>27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20867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48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ОБЩЕВОИНСКИЕ УСТАВЫ ВС РФ</a:t>
            </a:r>
            <a:b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dirty="0"/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0" y="1177272"/>
            <a:ext cx="12192000" cy="107681"/>
          </a:xfrm>
          <a:prstGeom prst="line">
            <a:avLst/>
          </a:prstGeom>
          <a:ln w="1079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744"/>
            <a:ext cx="1524000" cy="122321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1173724"/>
          </a:xfrm>
          <a:prstGeom prst="rect">
            <a:avLst/>
          </a:prstGeom>
        </p:spPr>
      </p:pic>
      <p:sp>
        <p:nvSpPr>
          <p:cNvPr id="7" name="Овал 6"/>
          <p:cNvSpPr/>
          <p:nvPr/>
        </p:nvSpPr>
        <p:spPr>
          <a:xfrm>
            <a:off x="11147013" y="293070"/>
            <a:ext cx="726393" cy="614285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400" dirty="0" smtClean="0">
                <a:solidFill>
                  <a:prstClr val="black"/>
                </a:solidFill>
                <a:latin typeface="Calibri" panose="020F0502020204030204"/>
              </a:rPr>
              <a:t>28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Скругленный прямоугольник 2"/>
          <p:cNvSpPr/>
          <p:nvPr/>
        </p:nvSpPr>
        <p:spPr>
          <a:xfrm>
            <a:off x="85725" y="1245016"/>
            <a:ext cx="12020549" cy="56129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4975" y="1223214"/>
            <a:ext cx="8279988" cy="5595461"/>
          </a:xfrm>
          <a:prstGeom prst="rect">
            <a:avLst/>
          </a:prstGeom>
        </p:spPr>
      </p:pic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75624-36EB-43D3-A9B9-23DB6C3B617E}" type="slidenum">
              <a:rPr lang="ru-RU" smtClean="0"/>
              <a:t>28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52195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48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ОБЩЕВОИНСКИЕ УСТАВЫ ВС РФ</a:t>
            </a:r>
            <a:b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dirty="0"/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0" y="1177272"/>
            <a:ext cx="12192000" cy="107681"/>
          </a:xfrm>
          <a:prstGeom prst="line">
            <a:avLst/>
          </a:prstGeom>
          <a:ln w="1079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744"/>
            <a:ext cx="1524000" cy="122321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1173724"/>
          </a:xfrm>
          <a:prstGeom prst="rect">
            <a:avLst/>
          </a:prstGeom>
        </p:spPr>
      </p:pic>
      <p:sp>
        <p:nvSpPr>
          <p:cNvPr id="7" name="Овал 6"/>
          <p:cNvSpPr/>
          <p:nvPr/>
        </p:nvSpPr>
        <p:spPr>
          <a:xfrm>
            <a:off x="11147013" y="293070"/>
            <a:ext cx="726393" cy="614285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400" dirty="0" smtClean="0">
                <a:solidFill>
                  <a:prstClr val="black"/>
                </a:solidFill>
                <a:latin typeface="Calibri" panose="020F0502020204030204"/>
              </a:rPr>
              <a:t>29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Скругленный прямоугольник 2"/>
          <p:cNvSpPr/>
          <p:nvPr/>
        </p:nvSpPr>
        <p:spPr>
          <a:xfrm>
            <a:off x="1" y="1222991"/>
            <a:ext cx="12125324" cy="617793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450215" algn="just">
              <a:spcAft>
                <a:spcPts val="0"/>
              </a:spcAft>
            </a:pPr>
            <a:r>
              <a:rPr lang="ru-RU" sz="2000" b="1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К </a:t>
            </a:r>
            <a:r>
              <a:rPr lang="ru-RU" sz="2000" b="1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СОЛДАТАМ, СЕРЖАНТАМ И СТАРШИНАМ ПРИМ-СЯ СЛЕДУЮЩИЕ ПООЩРЕНИЯ:</a:t>
            </a:r>
            <a:endParaRPr lang="ru-RU" sz="2000" b="1" dirty="0" smtClean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just">
              <a:spcAft>
                <a:spcPts val="0"/>
              </a:spcAft>
            </a:pPr>
            <a:r>
              <a:rPr lang="ru-RU" sz="2200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а</a:t>
            </a:r>
            <a:r>
              <a:rPr lang="ru-RU" sz="22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) снятие ранее примененного дисциплинарного взыскания;</a:t>
            </a:r>
            <a:endParaRPr lang="ru-RU" sz="2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just">
              <a:spcAft>
                <a:spcPts val="0"/>
              </a:spcAft>
            </a:pPr>
            <a:r>
              <a:rPr lang="ru-RU" sz="22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б) объявление благодарности;</a:t>
            </a:r>
            <a:endParaRPr lang="ru-RU" sz="2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just">
              <a:spcAft>
                <a:spcPts val="0"/>
              </a:spcAft>
            </a:pPr>
            <a:r>
              <a:rPr lang="ru-RU" sz="22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в) сообщение на родину </a:t>
            </a:r>
            <a:r>
              <a:rPr lang="ru-RU" sz="2200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об </a:t>
            </a:r>
            <a:r>
              <a:rPr lang="ru-RU" sz="22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образцовом выполнении им воинского долга и о полученных поощрениях;</a:t>
            </a:r>
            <a:endParaRPr lang="ru-RU" sz="2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just">
              <a:spcAft>
                <a:spcPts val="0"/>
              </a:spcAft>
            </a:pPr>
            <a:r>
              <a:rPr lang="ru-RU" sz="22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г) награждение грамотой, ценным подарком или деньгами;</a:t>
            </a:r>
            <a:endParaRPr lang="ru-RU" sz="2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just">
              <a:spcAft>
                <a:spcPts val="0"/>
              </a:spcAft>
            </a:pPr>
            <a:r>
              <a:rPr lang="ru-RU" sz="22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д) награждение личной фотографией </a:t>
            </a:r>
            <a:r>
              <a:rPr lang="ru-RU" sz="2200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в/с, </a:t>
            </a:r>
            <a:r>
              <a:rPr lang="ru-RU" sz="22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снятого при развернутом Боевом знамени </a:t>
            </a:r>
            <a:r>
              <a:rPr lang="ru-RU" sz="2200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в/ч;</a:t>
            </a:r>
            <a:endParaRPr lang="ru-RU" sz="2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just">
              <a:spcAft>
                <a:spcPts val="0"/>
              </a:spcAft>
            </a:pPr>
            <a:r>
              <a:rPr lang="ru-RU" sz="22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е) присвоение воинского звания ефрейтора (старшего матроса);</a:t>
            </a:r>
            <a:endParaRPr lang="ru-RU" sz="2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just">
              <a:spcAft>
                <a:spcPts val="0"/>
              </a:spcAft>
            </a:pPr>
            <a:r>
              <a:rPr lang="ru-RU" sz="22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ж) досрочное присвоение сержантам (старшинам) очередного воинского звания, но не выше воинского звания, предусмотренного штатом для занимаемой воинской должности;</a:t>
            </a:r>
            <a:endParaRPr lang="ru-RU" sz="2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just">
              <a:spcAft>
                <a:spcPts val="0"/>
              </a:spcAft>
            </a:pPr>
            <a:r>
              <a:rPr lang="ru-RU" sz="22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з) присвоение сержантам (старшинам) очередного воинского звания на одну ступень выше воинского звания, предусмотренного штатом для занимаемой воинской должности, до старшего сержанта (главного старшины) включительно;</a:t>
            </a:r>
            <a:endParaRPr lang="ru-RU" sz="2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just">
              <a:spcAft>
                <a:spcPts val="0"/>
              </a:spcAft>
            </a:pPr>
            <a:r>
              <a:rPr lang="ru-RU" sz="22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и) награждение нагрудным знаком отличника;</a:t>
            </a:r>
            <a:endParaRPr lang="ru-RU" sz="2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just">
              <a:spcAft>
                <a:spcPts val="0"/>
              </a:spcAft>
            </a:pPr>
            <a:r>
              <a:rPr lang="ru-RU" sz="22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к) занесение в Книгу почета воинской части (корабля) фамилий отличившихся солдат, матросов, сержантов и старшин.</a:t>
            </a:r>
            <a:endParaRPr lang="ru-RU" sz="2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just">
              <a:spcAft>
                <a:spcPts val="0"/>
              </a:spcAft>
            </a:pPr>
            <a:r>
              <a:rPr lang="ru-RU" sz="22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К военнослужащим, проходящим военную службу </a:t>
            </a:r>
            <a:r>
              <a:rPr lang="ru-RU" sz="2200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по контракту </a:t>
            </a:r>
            <a:r>
              <a:rPr lang="ru-RU" sz="22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на должностях солдат, матросов, сержантов и </a:t>
            </a:r>
            <a:r>
              <a:rPr lang="ru-RU" sz="2200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старшин, </a:t>
            </a:r>
            <a:r>
              <a:rPr lang="ru-RU" sz="22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за исключением предусмотренного пунктом «в».</a:t>
            </a:r>
            <a:endParaRPr lang="ru-RU" sz="2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75624-36EB-43D3-A9B9-23DB6C3B617E}" type="slidenum">
              <a:rPr lang="ru-RU" smtClean="0"/>
              <a:t>29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12493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36532"/>
            <a:ext cx="12192000" cy="6858000"/>
          </a:xfrm>
          <a:blipFill>
            <a:blip r:embed="rId3">
              <a:alphaModFix amt="48000"/>
            </a:blip>
            <a:stretch>
              <a:fillRect/>
            </a:stretch>
          </a:blipFill>
        </p:spPr>
        <p:txBody>
          <a:bodyPr>
            <a:normAutofit/>
          </a:bodyPr>
          <a:lstStyle/>
          <a:p>
            <a:pPr marL="1970088" indent="0" algn="ctr">
              <a:lnSpc>
                <a:spcPct val="100000"/>
              </a:lnSpc>
              <a:buNone/>
            </a:pPr>
            <a:endParaRPr lang="ru-RU" sz="3600" b="1" dirty="0" smtClean="0"/>
          </a:p>
          <a:p>
            <a:pPr marL="0" indent="0" algn="ctr">
              <a:buNone/>
            </a:pPr>
            <a:endParaRPr lang="ru-RU" sz="4800" b="1" dirty="0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ru-RU" sz="4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ОБЩЕВОИНСКИЕ УСТАВЫ ВС РФ</a:t>
            </a:r>
          </a:p>
          <a:p>
            <a:pPr marL="0" indent="0" algn="ctr">
              <a:buNone/>
            </a:pPr>
            <a:r>
              <a:rPr lang="ru-RU" sz="36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Тема </a:t>
            </a:r>
            <a:r>
              <a:rPr lang="ru-RU" sz="36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3: </a:t>
            </a:r>
            <a:r>
              <a:rPr lang="ru-RU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Воинская дисциплина, ее сущность и </a:t>
            </a:r>
            <a:r>
              <a:rPr lang="ru-RU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значение.</a:t>
            </a:r>
            <a:endParaRPr lang="ru-RU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ru-RU" sz="36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Занятие </a:t>
            </a:r>
            <a:r>
              <a:rPr lang="ru-RU" sz="3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№ 1:</a:t>
            </a:r>
            <a:r>
              <a:rPr lang="ru-RU" sz="3600" b="1" cap="all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Воинская дисциплина, ее сущность и значение</a:t>
            </a:r>
            <a:r>
              <a:rPr lang="ru-RU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endParaRPr lang="ru-RU" sz="36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endParaRPr lang="ru-RU" sz="3600" b="1" dirty="0" smtClean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ru-RU" sz="36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Групповое занятие</a:t>
            </a:r>
            <a:endParaRPr lang="ru-RU" sz="36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" name="Рисунок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1173724"/>
          </a:xfrm>
          <a:prstGeom prst="rect">
            <a:avLst/>
          </a:prstGeom>
        </p:spPr>
      </p:pic>
      <p:sp>
        <p:nvSpPr>
          <p:cNvPr id="21" name="Овал 20"/>
          <p:cNvSpPr/>
          <p:nvPr/>
        </p:nvSpPr>
        <p:spPr>
          <a:xfrm>
            <a:off x="11147013" y="293070"/>
            <a:ext cx="726393" cy="614285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14186D7D-428C-4C44-8ED2-2667C06E7B8F}" type="slidenum">
              <a:rPr lang="ru-RU" sz="3600" smtClean="0">
                <a:solidFill>
                  <a:schemeClr val="tx1"/>
                </a:solidFill>
              </a:rPr>
              <a:t>3</a:t>
            </a:fld>
            <a:endParaRPr lang="ru-RU" sz="3600" dirty="0">
              <a:solidFill>
                <a:schemeClr val="tx1"/>
              </a:solidFill>
            </a:endParaRPr>
          </a:p>
        </p:txBody>
      </p:sp>
      <p:pic>
        <p:nvPicPr>
          <p:cNvPr id="22" name="Рисунок 2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524000" cy="1223214"/>
          </a:xfrm>
          <a:prstGeom prst="rect">
            <a:avLst/>
          </a:prstGeom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75624-36EB-43D3-A9B9-23DB6C3B617E}" type="slidenum">
              <a:rPr lang="ru-RU" smtClean="0"/>
              <a:t>3</a:t>
            </a:fld>
            <a:endParaRPr lang="ru-RU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40867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9352">
        <p:split orient="vert"/>
      </p:transition>
    </mc:Choice>
    <mc:Fallback xmlns="">
      <p:transition spd="slow" advTm="39352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48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ОБЩЕВОИНСКИЕ УСТАВЫ ВС РФ</a:t>
            </a:r>
            <a:b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dirty="0"/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0" y="1177272"/>
            <a:ext cx="12192000" cy="107681"/>
          </a:xfrm>
          <a:prstGeom prst="line">
            <a:avLst/>
          </a:prstGeom>
          <a:ln w="1079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744"/>
            <a:ext cx="1524000" cy="122321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1173724"/>
          </a:xfrm>
          <a:prstGeom prst="rect">
            <a:avLst/>
          </a:prstGeom>
        </p:spPr>
      </p:pic>
      <p:sp>
        <p:nvSpPr>
          <p:cNvPr id="7" name="Овал 6"/>
          <p:cNvSpPr/>
          <p:nvPr/>
        </p:nvSpPr>
        <p:spPr>
          <a:xfrm>
            <a:off x="11147013" y="293070"/>
            <a:ext cx="726393" cy="614285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400" dirty="0" smtClean="0">
                <a:solidFill>
                  <a:prstClr val="black"/>
                </a:solidFill>
                <a:latin typeface="Calibri" panose="020F0502020204030204"/>
              </a:rPr>
              <a:t>30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Скругленный прямоугольник 2"/>
          <p:cNvSpPr/>
          <p:nvPr/>
        </p:nvSpPr>
        <p:spPr>
          <a:xfrm>
            <a:off x="1" y="1284953"/>
            <a:ext cx="12125324" cy="55730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450215" algn="just">
              <a:spcAft>
                <a:spcPts val="0"/>
              </a:spcAft>
            </a:pPr>
            <a:r>
              <a:rPr lang="ru-RU" sz="2200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Военнослужащие </a:t>
            </a:r>
            <a:r>
              <a:rPr lang="ru-RU" sz="22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привлекаются к дисциплинарной ответственности за </a:t>
            </a:r>
            <a:r>
              <a:rPr lang="ru-RU" sz="2200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дисциплинарный проступок</a:t>
            </a:r>
            <a:r>
              <a:rPr lang="ru-RU" sz="22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, то есть противоправное, виновное действие (бездействие), выражающееся в нарушении воинской дисциплины, который в соответствии с законодательством Российской Федерации не влечет за собой уголовной или административной ответственности.</a:t>
            </a:r>
            <a:endParaRPr lang="ru-RU" sz="2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just">
              <a:spcAft>
                <a:spcPts val="0"/>
              </a:spcAft>
            </a:pPr>
            <a:r>
              <a:rPr lang="ru-RU" sz="22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За </a:t>
            </a:r>
            <a:r>
              <a:rPr lang="ru-RU" sz="2200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административные правонарушения </a:t>
            </a:r>
            <a:r>
              <a:rPr lang="ru-RU" sz="22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военнослужащие несут дисциплинарную ответственность в соответствии с настоящим </a:t>
            </a:r>
            <a:r>
              <a:rPr lang="ru-RU" sz="2200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ДУ, </a:t>
            </a:r>
            <a:r>
              <a:rPr lang="ru-RU" sz="22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за исключением административных правонарушений, за которые они несут ответственность на общих основаниях. </a:t>
            </a:r>
            <a:endParaRPr lang="ru-RU" sz="2200" dirty="0" smtClean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just">
              <a:spcAft>
                <a:spcPts val="0"/>
              </a:spcAft>
            </a:pPr>
            <a:r>
              <a:rPr lang="ru-RU" sz="2200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При </a:t>
            </a:r>
            <a:r>
              <a:rPr lang="ru-RU" sz="22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этом к военнослужащим не могут быть применены административные наказания в виде административного ареста, исправительных работ, а к сержантам, старшинам, солдатам и матросам, проходящим военную службу по призыву, к курсантам военных образовательных учреждений профессионального образования до заключения с ними контракта о прохождении военной службы также в виде административного штрафа.</a:t>
            </a:r>
            <a:endParaRPr lang="ru-RU" sz="2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75624-36EB-43D3-A9B9-23DB6C3B617E}" type="slidenum">
              <a:rPr lang="ru-RU" smtClean="0"/>
              <a:t>30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32084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48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ОБЩЕВОИНСКИЕ УСТАВЫ ВС РФ</a:t>
            </a:r>
            <a:b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dirty="0"/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0" y="1177272"/>
            <a:ext cx="12192000" cy="107681"/>
          </a:xfrm>
          <a:prstGeom prst="line">
            <a:avLst/>
          </a:prstGeom>
          <a:ln w="1079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744"/>
            <a:ext cx="1524000" cy="122321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1173724"/>
          </a:xfrm>
          <a:prstGeom prst="rect">
            <a:avLst/>
          </a:prstGeom>
        </p:spPr>
      </p:pic>
      <p:sp>
        <p:nvSpPr>
          <p:cNvPr id="7" name="Овал 6"/>
          <p:cNvSpPr/>
          <p:nvPr/>
        </p:nvSpPr>
        <p:spPr>
          <a:xfrm>
            <a:off x="11147013" y="293070"/>
            <a:ext cx="726393" cy="614285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400" dirty="0" smtClean="0">
                <a:solidFill>
                  <a:prstClr val="black"/>
                </a:solidFill>
                <a:latin typeface="Calibri" panose="020F0502020204030204"/>
              </a:rPr>
              <a:t>31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Скругленный прямоугольник 2"/>
          <p:cNvSpPr/>
          <p:nvPr/>
        </p:nvSpPr>
        <p:spPr>
          <a:xfrm>
            <a:off x="-66675" y="1284953"/>
            <a:ext cx="12363450" cy="55730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450215" algn="just">
              <a:spcAft>
                <a:spcPts val="0"/>
              </a:spcAft>
            </a:pPr>
            <a:r>
              <a:rPr lang="ru-RU" sz="2200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Военнослужащий </a:t>
            </a:r>
            <a:r>
              <a:rPr lang="ru-RU" sz="2200" b="1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привлекается </a:t>
            </a:r>
            <a:r>
              <a:rPr lang="ru-RU" sz="2200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к </a:t>
            </a:r>
            <a:r>
              <a:rPr lang="ru-RU" sz="22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дисциплинарной ответственности только за тот дисциплинарный проступок, в отношении которого </a:t>
            </a:r>
            <a:r>
              <a:rPr lang="ru-RU" sz="2200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установлена </a:t>
            </a:r>
            <a:r>
              <a:rPr lang="ru-RU" sz="22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его вина.</a:t>
            </a:r>
            <a:endParaRPr lang="ru-RU" sz="2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just">
              <a:spcAft>
                <a:spcPts val="0"/>
              </a:spcAft>
            </a:pPr>
            <a:r>
              <a:rPr lang="ru-RU" sz="2200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Виновным</a:t>
            </a:r>
            <a:r>
              <a:rPr lang="ru-RU" sz="22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в совершении дисциплинарного проступка </a:t>
            </a:r>
            <a:r>
              <a:rPr lang="ru-RU" sz="2200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признается </a:t>
            </a:r>
            <a:r>
              <a:rPr lang="ru-RU" sz="22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военнослужащий, совершивший противоправное действие (бездействие) умышленно или по неосторожности. </a:t>
            </a:r>
            <a:endParaRPr lang="ru-RU" sz="2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just">
              <a:spcAft>
                <a:spcPts val="0"/>
              </a:spcAft>
            </a:pPr>
            <a:r>
              <a:rPr lang="ru-RU" sz="2200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Вина </a:t>
            </a:r>
            <a:r>
              <a:rPr lang="ru-RU" sz="22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военнослужащего, привлекаемого к дисциплинарной ответственности, </a:t>
            </a:r>
            <a:r>
              <a:rPr lang="ru-RU" sz="2200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должна быть доказана </a:t>
            </a:r>
            <a:r>
              <a:rPr lang="ru-RU" sz="22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в порядке, определенном федеральными законами, и установлена решением командира (начальника) или вступившим в законную силу постановлением судьи военного суда.</a:t>
            </a:r>
            <a:endParaRPr lang="ru-RU" sz="2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just">
              <a:spcAft>
                <a:spcPts val="0"/>
              </a:spcAft>
            </a:pPr>
            <a:r>
              <a:rPr lang="ru-RU" sz="22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Привлечение военнослужащего к дисциплинарной ответственности не освобождает его от исполнения обязанности, за неисполнение которой дисциплинарное взыскание было применено</a:t>
            </a:r>
            <a:r>
              <a:rPr lang="ru-RU" sz="2200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</a:p>
          <a:p>
            <a:r>
              <a:rPr lang="ru-RU" sz="22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200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     Военнослужащий </a:t>
            </a:r>
            <a:r>
              <a:rPr lang="ru-RU" sz="22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не может быть привлечен к дисциплинарной ответственности </a:t>
            </a:r>
            <a:r>
              <a:rPr lang="ru-RU" sz="2200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по истечении одного года </a:t>
            </a:r>
            <a:r>
              <a:rPr lang="ru-RU" sz="22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со дня совершения дисциплинарного проступка, в том числе в случае отказа в возбуждении или прекращения в отношении его уголовного дела, но при наличии в его действиях (бездействии) признаков дисциплинарного проступка. </a:t>
            </a:r>
          </a:p>
          <a:p>
            <a:r>
              <a:rPr lang="ru-RU" sz="22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200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     </a:t>
            </a:r>
            <a:r>
              <a:rPr lang="ru-RU" sz="2200" b="1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Исполнение </a:t>
            </a:r>
            <a:r>
              <a:rPr lang="ru-RU" sz="22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дисциплинарного взыскания должно быть начато до истечения срока давности привлечения к дисциплинарной ответственности. Если исполнение дисциплинарного взыскания в указанный срок не начато, то оно не исполняется.</a:t>
            </a:r>
          </a:p>
          <a:p>
            <a:pPr indent="450215" algn="just">
              <a:spcAft>
                <a:spcPts val="0"/>
              </a:spcAft>
            </a:pPr>
            <a:endParaRPr lang="ru-RU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75624-36EB-43D3-A9B9-23DB6C3B617E}" type="slidenum">
              <a:rPr lang="ru-RU" smtClean="0"/>
              <a:t>31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5897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48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ОБЩЕВОИНСКИЕ УСТАВЫ ВС РФ</a:t>
            </a:r>
            <a:b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dirty="0"/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0" y="1177272"/>
            <a:ext cx="12192000" cy="107681"/>
          </a:xfrm>
          <a:prstGeom prst="line">
            <a:avLst/>
          </a:prstGeom>
          <a:ln w="1079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744"/>
            <a:ext cx="1524000" cy="122321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1173724"/>
          </a:xfrm>
          <a:prstGeom prst="rect">
            <a:avLst/>
          </a:prstGeom>
        </p:spPr>
      </p:pic>
      <p:sp>
        <p:nvSpPr>
          <p:cNvPr id="7" name="Овал 6"/>
          <p:cNvSpPr/>
          <p:nvPr/>
        </p:nvSpPr>
        <p:spPr>
          <a:xfrm>
            <a:off x="11147013" y="293070"/>
            <a:ext cx="726393" cy="614285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400" dirty="0" smtClean="0">
                <a:solidFill>
                  <a:prstClr val="black"/>
                </a:solidFill>
                <a:latin typeface="Calibri" panose="020F0502020204030204"/>
              </a:rPr>
              <a:t>32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Скругленный прямоугольник 2"/>
          <p:cNvSpPr/>
          <p:nvPr/>
        </p:nvSpPr>
        <p:spPr>
          <a:xfrm>
            <a:off x="1" y="1284953"/>
            <a:ext cx="12125324" cy="55730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450215" algn="just">
              <a:spcAft>
                <a:spcPts val="0"/>
              </a:spcAft>
              <a:tabLst>
                <a:tab pos="114300" algn="l"/>
              </a:tabLst>
            </a:pPr>
            <a:r>
              <a:rPr lang="ru-RU" sz="2200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Доказательствами </a:t>
            </a:r>
            <a:r>
              <a:rPr lang="ru-RU" sz="22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при привлечении военнослужащего к дисциплинарной ответственности являются любые фактические данные, на основании которых командир (начальник), рассматривающий материалы о дисциплинарном проступке, устанавливает наличие или отсутствие обстоятельств совершения военнослужащим дисциплинарного проступка.</a:t>
            </a:r>
            <a:endParaRPr lang="ru-RU" sz="2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just">
              <a:spcAft>
                <a:spcPts val="0"/>
              </a:spcAft>
              <a:tabLst>
                <a:tab pos="114300" algn="l"/>
              </a:tabLst>
            </a:pPr>
            <a:r>
              <a:rPr lang="ru-RU" sz="2200" u="sng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В качестве доказательств допускаются:</a:t>
            </a:r>
            <a:endParaRPr lang="ru-RU" sz="2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>
              <a:spcAft>
                <a:spcPts val="0"/>
              </a:spcAft>
              <a:buFont typeface="Times New Roman" panose="02020603050405020304" pitchFamily="18" charset="0"/>
              <a:buChar char="‒"/>
              <a:tabLst>
                <a:tab pos="114300" algn="l"/>
              </a:tabLst>
            </a:pPr>
            <a:r>
              <a:rPr lang="ru-RU" sz="22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объяснения военнослужащего, привлекаемого к дисциплинарной ответственности;</a:t>
            </a:r>
            <a:endParaRPr lang="ru-RU" sz="2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>
              <a:spcAft>
                <a:spcPts val="0"/>
              </a:spcAft>
              <a:buFont typeface="Times New Roman" panose="02020603050405020304" pitchFamily="18" charset="0"/>
              <a:buChar char="‒"/>
              <a:tabLst>
                <a:tab pos="114300" algn="l"/>
              </a:tabLst>
            </a:pPr>
            <a:r>
              <a:rPr lang="ru-RU" sz="22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объяснения лиц, которым известны обстоятельства, имеющие значение для правильного решения вопроса о привлечении военнослужащего к дисциплинарной ответственности;</a:t>
            </a:r>
            <a:endParaRPr lang="ru-RU" sz="2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>
              <a:spcAft>
                <a:spcPts val="0"/>
              </a:spcAft>
              <a:buFont typeface="Times New Roman" panose="02020603050405020304" pitchFamily="18" charset="0"/>
              <a:buChar char="‒"/>
              <a:tabLst>
                <a:tab pos="114300" algn="l"/>
              </a:tabLst>
            </a:pPr>
            <a:r>
              <a:rPr lang="ru-RU" sz="22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заключение и пояснения специалиста;</a:t>
            </a:r>
            <a:endParaRPr lang="ru-RU" sz="2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>
              <a:spcAft>
                <a:spcPts val="0"/>
              </a:spcAft>
              <a:buFont typeface="Times New Roman" panose="02020603050405020304" pitchFamily="18" charset="0"/>
              <a:buChar char="‒"/>
              <a:tabLst>
                <a:tab pos="114300" algn="l"/>
              </a:tabLst>
            </a:pPr>
            <a:r>
              <a:rPr lang="ru-RU" sz="22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документы;</a:t>
            </a:r>
            <a:endParaRPr lang="ru-RU" sz="2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>
              <a:spcAft>
                <a:spcPts val="0"/>
              </a:spcAft>
              <a:buFont typeface="Times New Roman" panose="02020603050405020304" pitchFamily="18" charset="0"/>
              <a:buChar char="‒"/>
              <a:tabLst>
                <a:tab pos="114300" algn="l"/>
              </a:tabLst>
            </a:pPr>
            <a:r>
              <a:rPr lang="ru-RU" sz="22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показания специальных технических средств;</a:t>
            </a:r>
            <a:endParaRPr lang="ru-RU" sz="2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>
              <a:spcAft>
                <a:spcPts val="0"/>
              </a:spcAft>
              <a:buFont typeface="Times New Roman" panose="02020603050405020304" pitchFamily="18" charset="0"/>
              <a:buChar char="‒"/>
              <a:tabLst>
                <a:tab pos="114300" algn="l"/>
              </a:tabLst>
            </a:pPr>
            <a:r>
              <a:rPr lang="ru-RU" sz="22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вещественные доказательства.</a:t>
            </a:r>
            <a:endParaRPr lang="ru-RU" sz="2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75624-36EB-43D3-A9B9-23DB6C3B617E}" type="slidenum">
              <a:rPr lang="ru-RU" smtClean="0"/>
              <a:t>32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80637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48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ОБЩЕВОИНСКИЕ УСТАВЫ ВС РФ</a:t>
            </a:r>
            <a:b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dirty="0"/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0" y="1177272"/>
            <a:ext cx="12192000" cy="107681"/>
          </a:xfrm>
          <a:prstGeom prst="line">
            <a:avLst/>
          </a:prstGeom>
          <a:ln w="1079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744"/>
            <a:ext cx="1524000" cy="122321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1173724"/>
          </a:xfrm>
          <a:prstGeom prst="rect">
            <a:avLst/>
          </a:prstGeom>
        </p:spPr>
      </p:pic>
      <p:sp>
        <p:nvSpPr>
          <p:cNvPr id="7" name="Овал 6"/>
          <p:cNvSpPr/>
          <p:nvPr/>
        </p:nvSpPr>
        <p:spPr>
          <a:xfrm>
            <a:off x="11147013" y="293070"/>
            <a:ext cx="726393" cy="614285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400" dirty="0" smtClean="0">
                <a:solidFill>
                  <a:prstClr val="black"/>
                </a:solidFill>
                <a:latin typeface="Calibri" panose="020F0502020204030204"/>
              </a:rPr>
              <a:t>33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Скругленный прямоугольник 2"/>
          <p:cNvSpPr/>
          <p:nvPr/>
        </p:nvSpPr>
        <p:spPr>
          <a:xfrm>
            <a:off x="1" y="1284953"/>
            <a:ext cx="12392024" cy="11277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450215" algn="just">
              <a:spcAft>
                <a:spcPts val="0"/>
              </a:spcAft>
            </a:pPr>
            <a:r>
              <a:rPr lang="ru-RU" sz="2200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Дисциплинарное взыскание является </a:t>
            </a:r>
            <a:r>
              <a:rPr lang="ru-RU" sz="22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установленной государством мерой ответственности за дисциплинарный проступок, совершенный военнослужащим, и применяется в целях предупреждения совершения дисциплинарных проступков.</a:t>
            </a:r>
            <a:endParaRPr lang="ru-RU" sz="2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8" name="Скругленный прямоугольник 7"/>
          <p:cNvSpPr/>
          <p:nvPr/>
        </p:nvSpPr>
        <p:spPr>
          <a:xfrm>
            <a:off x="0" y="2502835"/>
            <a:ext cx="12496799" cy="42884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450215" algn="just">
              <a:spcAft>
                <a:spcPts val="0"/>
              </a:spcAft>
            </a:pPr>
            <a:r>
              <a:rPr lang="ru-RU" sz="2200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К военнослужащему могут применяться следующие виды дисциплинарных взысканий:</a:t>
            </a:r>
            <a:endParaRPr lang="ru-RU" sz="22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990600" lvl="0" indent="-342900" algn="just">
              <a:spcAft>
                <a:spcPts val="0"/>
              </a:spcAft>
              <a:buFont typeface="Times New Roman" panose="02020603050405020304" pitchFamily="18" charset="0"/>
              <a:buChar char="‒"/>
              <a:tabLst>
                <a:tab pos="628650" algn="l"/>
              </a:tabLst>
            </a:pPr>
            <a:r>
              <a:rPr lang="ru-RU" sz="22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выговор;</a:t>
            </a:r>
            <a:endParaRPr lang="ru-RU" sz="2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990600" lvl="0" indent="-342900" algn="just">
              <a:spcAft>
                <a:spcPts val="0"/>
              </a:spcAft>
              <a:buFont typeface="Times New Roman" panose="02020603050405020304" pitchFamily="18" charset="0"/>
              <a:buChar char="‒"/>
              <a:tabLst>
                <a:tab pos="628650" algn="l"/>
              </a:tabLst>
            </a:pPr>
            <a:r>
              <a:rPr lang="ru-RU" sz="22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строгий выговор;</a:t>
            </a:r>
            <a:endParaRPr lang="ru-RU" sz="2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990600" lvl="0" indent="-342900" algn="just">
              <a:spcAft>
                <a:spcPts val="0"/>
              </a:spcAft>
              <a:buFont typeface="Times New Roman" panose="02020603050405020304" pitchFamily="18" charset="0"/>
              <a:buChar char="‒"/>
              <a:tabLst>
                <a:tab pos="628650" algn="l"/>
              </a:tabLst>
            </a:pPr>
            <a:r>
              <a:rPr lang="ru-RU" sz="22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лишение очередного увольнения из расположения воинской части или с корабля на берег;</a:t>
            </a:r>
            <a:endParaRPr lang="ru-RU" sz="2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990600" lvl="0" indent="-342900" algn="just">
              <a:spcAft>
                <a:spcPts val="0"/>
              </a:spcAft>
              <a:buFont typeface="Times New Roman" panose="02020603050405020304" pitchFamily="18" charset="0"/>
              <a:buChar char="‒"/>
              <a:tabLst>
                <a:tab pos="628650" algn="l"/>
              </a:tabLst>
            </a:pPr>
            <a:r>
              <a:rPr lang="ru-RU" sz="22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лишение нагрудного знака отличника;</a:t>
            </a:r>
            <a:endParaRPr lang="ru-RU" sz="2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990600" lvl="0" indent="-342900" algn="just">
              <a:spcAft>
                <a:spcPts val="0"/>
              </a:spcAft>
              <a:buFont typeface="Times New Roman" panose="02020603050405020304" pitchFamily="18" charset="0"/>
              <a:buChar char="‒"/>
              <a:tabLst>
                <a:tab pos="628650" algn="l"/>
              </a:tabLst>
            </a:pPr>
            <a:r>
              <a:rPr lang="ru-RU" sz="22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предупреждение о неполном служебном соответствии;</a:t>
            </a:r>
            <a:endParaRPr lang="ru-RU" sz="2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990600" lvl="0" indent="-342900" algn="just">
              <a:spcAft>
                <a:spcPts val="0"/>
              </a:spcAft>
              <a:buFont typeface="Times New Roman" panose="02020603050405020304" pitchFamily="18" charset="0"/>
              <a:buChar char="‒"/>
              <a:tabLst>
                <a:tab pos="628650" algn="l"/>
              </a:tabLst>
            </a:pPr>
            <a:r>
              <a:rPr lang="ru-RU" sz="22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снижение в воинской должности;</a:t>
            </a:r>
            <a:endParaRPr lang="ru-RU" sz="2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990600" lvl="0" indent="-342900" algn="just">
              <a:spcAft>
                <a:spcPts val="0"/>
              </a:spcAft>
              <a:buFont typeface="Times New Roman" panose="02020603050405020304" pitchFamily="18" charset="0"/>
              <a:buChar char="‒"/>
              <a:tabLst>
                <a:tab pos="628650" algn="l"/>
              </a:tabLst>
            </a:pPr>
            <a:r>
              <a:rPr lang="ru-RU" sz="22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снижение в воинском звании на одну ступень;</a:t>
            </a:r>
            <a:endParaRPr lang="ru-RU" sz="2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990600" lvl="0" indent="-342900" algn="just">
              <a:spcAft>
                <a:spcPts val="0"/>
              </a:spcAft>
              <a:buFont typeface="Times New Roman" panose="02020603050405020304" pitchFamily="18" charset="0"/>
              <a:buChar char="‒"/>
              <a:tabLst>
                <a:tab pos="628650" algn="l"/>
              </a:tabLst>
            </a:pPr>
            <a:r>
              <a:rPr lang="ru-RU" sz="22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снижение в воинском звании на одну ступень со снижением в воинской должности;</a:t>
            </a:r>
            <a:endParaRPr lang="ru-RU" sz="2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990600" lvl="0" indent="-342900" algn="just">
              <a:spcAft>
                <a:spcPts val="0"/>
              </a:spcAft>
              <a:buFont typeface="Times New Roman" panose="02020603050405020304" pitchFamily="18" charset="0"/>
              <a:buChar char="‒"/>
              <a:tabLst>
                <a:tab pos="628650" algn="l"/>
              </a:tabLst>
            </a:pPr>
            <a:r>
              <a:rPr lang="ru-RU" sz="22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досрочное увольнение с военной службы в связи с невыполнением условий контракта;</a:t>
            </a:r>
            <a:endParaRPr lang="ru-RU" sz="2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990600" lvl="0" indent="-342900" algn="just">
              <a:spcAft>
                <a:spcPts val="0"/>
              </a:spcAft>
              <a:buFont typeface="Times New Roman" panose="02020603050405020304" pitchFamily="18" charset="0"/>
              <a:buChar char="‒"/>
              <a:tabLst>
                <a:tab pos="628650" algn="l"/>
              </a:tabLst>
            </a:pPr>
            <a:r>
              <a:rPr lang="ru-RU" sz="22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отчисление из военного образовательного учреждения профессионального образования;</a:t>
            </a:r>
            <a:endParaRPr lang="ru-RU" sz="2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990600" lvl="0" indent="-342900" algn="just">
              <a:spcAft>
                <a:spcPts val="0"/>
              </a:spcAft>
              <a:buFont typeface="Times New Roman" panose="02020603050405020304" pitchFamily="18" charset="0"/>
              <a:buChar char="‒"/>
              <a:tabLst>
                <a:tab pos="628650" algn="l"/>
              </a:tabLst>
            </a:pPr>
            <a:r>
              <a:rPr lang="ru-RU" sz="22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отчисление с военных сборов;</a:t>
            </a:r>
            <a:endParaRPr lang="ru-RU" sz="2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990600" lvl="0" indent="-342900" algn="just">
              <a:spcAft>
                <a:spcPts val="0"/>
              </a:spcAft>
              <a:buFont typeface="Times New Roman" panose="02020603050405020304" pitchFamily="18" charset="0"/>
              <a:buChar char="‒"/>
              <a:tabLst>
                <a:tab pos="628650" algn="l"/>
              </a:tabLst>
            </a:pPr>
            <a:r>
              <a:rPr lang="ru-RU" sz="22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дисциплинарный арест.</a:t>
            </a:r>
            <a:endParaRPr lang="ru-RU" sz="2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75624-36EB-43D3-A9B9-23DB6C3B617E}" type="slidenum">
              <a:rPr lang="ru-RU" smtClean="0"/>
              <a:t>33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75555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48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ОБЩЕВОИНСКИЕ УСТАВЫ ВС РФ</a:t>
            </a:r>
            <a:b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dirty="0"/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0" y="1177272"/>
            <a:ext cx="12192000" cy="107681"/>
          </a:xfrm>
          <a:prstGeom prst="line">
            <a:avLst/>
          </a:prstGeom>
          <a:ln w="1079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744"/>
            <a:ext cx="1524000" cy="122321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1173724"/>
          </a:xfrm>
          <a:prstGeom prst="rect">
            <a:avLst/>
          </a:prstGeom>
        </p:spPr>
      </p:pic>
      <p:sp>
        <p:nvSpPr>
          <p:cNvPr id="7" name="Овал 6"/>
          <p:cNvSpPr/>
          <p:nvPr/>
        </p:nvSpPr>
        <p:spPr>
          <a:xfrm>
            <a:off x="11147013" y="293070"/>
            <a:ext cx="726393" cy="614285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400" dirty="0" smtClean="0">
                <a:solidFill>
                  <a:prstClr val="black"/>
                </a:solidFill>
                <a:latin typeface="Calibri" panose="020F0502020204030204"/>
              </a:rPr>
              <a:t>34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45857" y="1306755"/>
            <a:ext cx="8300286" cy="5536226"/>
          </a:xfrm>
          <a:prstGeom prst="rect">
            <a:avLst/>
          </a:prstGeom>
        </p:spPr>
      </p:pic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75624-36EB-43D3-A9B9-23DB6C3B617E}" type="slidenum">
              <a:rPr lang="ru-RU" smtClean="0"/>
              <a:t>34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71540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48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ОБЩЕВОИНСКИЕ УСТАВЫ ВС РФ</a:t>
            </a:r>
            <a:b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dirty="0"/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0" y="1177272"/>
            <a:ext cx="12192000" cy="107681"/>
          </a:xfrm>
          <a:prstGeom prst="line">
            <a:avLst/>
          </a:prstGeom>
          <a:ln w="1079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744"/>
            <a:ext cx="1524000" cy="122321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1173724"/>
          </a:xfrm>
          <a:prstGeom prst="rect">
            <a:avLst/>
          </a:prstGeom>
        </p:spPr>
      </p:pic>
      <p:sp>
        <p:nvSpPr>
          <p:cNvPr id="7" name="Овал 6"/>
          <p:cNvSpPr/>
          <p:nvPr/>
        </p:nvSpPr>
        <p:spPr>
          <a:xfrm>
            <a:off x="11147013" y="293070"/>
            <a:ext cx="726393" cy="614285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400" dirty="0" smtClean="0">
                <a:solidFill>
                  <a:prstClr val="black"/>
                </a:solidFill>
                <a:latin typeface="Calibri" panose="020F0502020204030204"/>
              </a:rPr>
              <a:t>35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9091" y="1245016"/>
            <a:ext cx="9969330" cy="5612984"/>
          </a:xfrm>
          <a:prstGeom prst="rect">
            <a:avLst/>
          </a:prstGeom>
        </p:spPr>
      </p:pic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75624-36EB-43D3-A9B9-23DB6C3B617E}" type="slidenum">
              <a:rPr lang="ru-RU" smtClean="0"/>
              <a:t>35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54526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48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ОБЩЕВОИНСКИЕ УСТАВЫ ВС РФ</a:t>
            </a:r>
            <a:b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dirty="0"/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0" y="1177272"/>
            <a:ext cx="12192000" cy="107681"/>
          </a:xfrm>
          <a:prstGeom prst="line">
            <a:avLst/>
          </a:prstGeom>
          <a:ln w="1079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744"/>
            <a:ext cx="1524000" cy="122321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1173724"/>
          </a:xfrm>
          <a:prstGeom prst="rect">
            <a:avLst/>
          </a:prstGeom>
        </p:spPr>
      </p:pic>
      <p:sp>
        <p:nvSpPr>
          <p:cNvPr id="7" name="Овал 6"/>
          <p:cNvSpPr/>
          <p:nvPr/>
        </p:nvSpPr>
        <p:spPr>
          <a:xfrm>
            <a:off x="11147013" y="293070"/>
            <a:ext cx="726393" cy="614285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400" dirty="0" smtClean="0">
                <a:solidFill>
                  <a:prstClr val="black"/>
                </a:solidFill>
                <a:latin typeface="Calibri" panose="020F0502020204030204"/>
              </a:rPr>
              <a:t>36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Скругленный прямоугольник 2"/>
          <p:cNvSpPr/>
          <p:nvPr/>
        </p:nvSpPr>
        <p:spPr>
          <a:xfrm>
            <a:off x="1" y="1284953"/>
            <a:ext cx="12411074" cy="570639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450215" algn="just">
              <a:spcAft>
                <a:spcPts val="0"/>
              </a:spcAft>
            </a:pPr>
            <a:r>
              <a:rPr lang="ru-RU" sz="2200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К солдатам, матросам, сержантам и старшинам могут применяться следующие виды дисциплинарных взысканий:</a:t>
            </a:r>
            <a:endParaRPr lang="ru-RU" sz="22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just">
              <a:spcAft>
                <a:spcPts val="0"/>
              </a:spcAft>
            </a:pPr>
            <a:r>
              <a:rPr lang="ru-RU" sz="22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а) выговор;</a:t>
            </a:r>
            <a:endParaRPr lang="ru-RU" sz="2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just">
              <a:spcAft>
                <a:spcPts val="0"/>
              </a:spcAft>
            </a:pPr>
            <a:r>
              <a:rPr lang="ru-RU" sz="22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б) строгий выговор;</a:t>
            </a:r>
            <a:endParaRPr lang="ru-RU" sz="2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just">
              <a:spcAft>
                <a:spcPts val="0"/>
              </a:spcAft>
            </a:pPr>
            <a:r>
              <a:rPr lang="ru-RU" sz="22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в) лишение очередного увольнения из расположения воинской части или с корабля на берег;</a:t>
            </a:r>
            <a:endParaRPr lang="ru-RU" sz="2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just">
              <a:spcAft>
                <a:spcPts val="0"/>
              </a:spcAft>
            </a:pPr>
            <a:r>
              <a:rPr lang="ru-RU" sz="22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г) лишение нагрудного знака отличника;</a:t>
            </a:r>
            <a:endParaRPr lang="ru-RU" sz="2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just">
              <a:spcAft>
                <a:spcPts val="0"/>
              </a:spcAft>
            </a:pPr>
            <a:r>
              <a:rPr lang="ru-RU" sz="22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д) предупреждение о неполном служебном соответствии;</a:t>
            </a:r>
            <a:endParaRPr lang="ru-RU" sz="2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just">
              <a:spcAft>
                <a:spcPts val="0"/>
              </a:spcAft>
            </a:pPr>
            <a:r>
              <a:rPr lang="ru-RU" sz="22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е) снижение в воинской должности ефрейтора (старшего матроса) и сержанта (старшины);</a:t>
            </a:r>
            <a:endParaRPr lang="ru-RU" sz="2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just">
              <a:spcAft>
                <a:spcPts val="0"/>
              </a:spcAft>
            </a:pPr>
            <a:r>
              <a:rPr lang="ru-RU" sz="22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ж) снижение в воинском звании ефрейтора (старшего матроса) и сержанта (старшины);</a:t>
            </a:r>
            <a:endParaRPr lang="ru-RU" sz="2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just">
              <a:spcAft>
                <a:spcPts val="0"/>
              </a:spcAft>
            </a:pPr>
            <a:r>
              <a:rPr lang="ru-RU" sz="22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з) снижение в воинском звании со снижением в воинской должности ефрейтора (старшего матроса) и сержанта (старшины);</a:t>
            </a:r>
            <a:endParaRPr lang="ru-RU" sz="2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just">
              <a:spcAft>
                <a:spcPts val="0"/>
              </a:spcAft>
            </a:pPr>
            <a:r>
              <a:rPr lang="ru-RU" sz="22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и) досрочное увольнение с военной службы в связи с невыполнением условий контракта;</a:t>
            </a:r>
            <a:endParaRPr lang="ru-RU" sz="2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just">
              <a:spcAft>
                <a:spcPts val="0"/>
              </a:spcAft>
            </a:pPr>
            <a:r>
              <a:rPr lang="ru-RU" sz="22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к) дисциплинарный арест.</a:t>
            </a:r>
            <a:endParaRPr lang="ru-RU" sz="2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just">
              <a:spcAft>
                <a:spcPts val="0"/>
              </a:spcAft>
            </a:pPr>
            <a:r>
              <a:rPr lang="ru-RU" sz="22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К солдатам, </a:t>
            </a:r>
            <a:r>
              <a:rPr lang="ru-RU" sz="2200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сержантам </a:t>
            </a:r>
            <a:r>
              <a:rPr lang="ru-RU" sz="22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и старшинам, проходящим военную службу </a:t>
            </a:r>
            <a:r>
              <a:rPr lang="ru-RU" sz="2200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по призыву</a:t>
            </a:r>
            <a:r>
              <a:rPr lang="ru-RU" sz="22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, применяются все виды дисциплинарных взысканий, указанные в настоящей статье, за исключением предусмотренных пунктами </a:t>
            </a:r>
            <a:r>
              <a:rPr lang="ru-RU" sz="2200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«д» и «и», </a:t>
            </a:r>
            <a:r>
              <a:rPr lang="ru-RU" sz="22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а к проходящим военную службу по контракту – за исключением </a:t>
            </a:r>
            <a:r>
              <a:rPr lang="ru-RU" sz="2200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«в».</a:t>
            </a:r>
            <a:endParaRPr lang="ru-RU" sz="2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75624-36EB-43D3-A9B9-23DB6C3B617E}" type="slidenum">
              <a:rPr lang="ru-RU" smtClean="0"/>
              <a:t>36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98663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48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ОБЩЕВОИНСКИЕ УСТАВЫ ВС РФ</a:t>
            </a:r>
            <a:b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dirty="0"/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0" y="1177272"/>
            <a:ext cx="12192000" cy="107681"/>
          </a:xfrm>
          <a:prstGeom prst="line">
            <a:avLst/>
          </a:prstGeom>
          <a:ln w="1079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744"/>
            <a:ext cx="1524000" cy="122321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1173724"/>
          </a:xfrm>
          <a:prstGeom prst="rect">
            <a:avLst/>
          </a:prstGeom>
        </p:spPr>
      </p:pic>
      <p:sp>
        <p:nvSpPr>
          <p:cNvPr id="7" name="Овал 6"/>
          <p:cNvSpPr/>
          <p:nvPr/>
        </p:nvSpPr>
        <p:spPr>
          <a:xfrm>
            <a:off x="11147013" y="293070"/>
            <a:ext cx="726393" cy="614285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400" dirty="0" smtClean="0">
                <a:solidFill>
                  <a:prstClr val="black"/>
                </a:solidFill>
                <a:latin typeface="Calibri" panose="020F0502020204030204"/>
              </a:rPr>
              <a:t>37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Скругленный прямоугольник 2"/>
          <p:cNvSpPr/>
          <p:nvPr/>
        </p:nvSpPr>
        <p:spPr>
          <a:xfrm>
            <a:off x="0" y="1340224"/>
            <a:ext cx="12125324" cy="53653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Aft>
                <a:spcPts val="0"/>
              </a:spcAft>
            </a:pPr>
            <a:r>
              <a:rPr lang="ru-RU" sz="2200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Об обращениях (предложениях, заявлениях или жалобах)</a:t>
            </a:r>
            <a:endParaRPr lang="ru-RU" sz="2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just">
              <a:spcAft>
                <a:spcPts val="0"/>
              </a:spcAft>
            </a:pPr>
            <a:r>
              <a:rPr lang="ru-RU" sz="2200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Военнослужащие </a:t>
            </a:r>
            <a:r>
              <a:rPr lang="ru-RU" sz="22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имеют право обращаться лично, а также направлять письменные обращения (предложения, заявления или жалобы) в государственные органы, органы местного самоуправления и должностным лицам в порядке, предусмотренном законами Российской Федерации, другими нормативными правовыми актами Российской Федерации и </a:t>
            </a:r>
            <a:r>
              <a:rPr lang="ru-RU" sz="2200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ДУ.</a:t>
            </a:r>
          </a:p>
          <a:p>
            <a:pPr indent="450215" algn="just"/>
            <a:r>
              <a:rPr lang="ru-RU" sz="22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Военнослужащий, которому стало известно о фактах хищения или порчи военного имущества, незаконного расходования денежных средств, злоупотреблениях, недостатках в содержании вооружения и военной техники или других фактах нанесения ущерба </a:t>
            </a:r>
            <a:r>
              <a:rPr lang="ru-RU" sz="2200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ВС РФ, </a:t>
            </a:r>
            <a:r>
              <a:rPr lang="ru-RU" sz="22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обязан доложить об этом непосредственному командиру (начальнику), а также направить письменное обращение (предложение) об устранении этих недостатков или заявление (жалобу) вышестоящему командиру (начальнику). </a:t>
            </a:r>
            <a:r>
              <a:rPr lang="ru-RU" sz="2200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	</a:t>
            </a:r>
            <a:r>
              <a:rPr lang="ru-RU" sz="2200" b="1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Письменные </a:t>
            </a:r>
            <a:r>
              <a:rPr lang="ru-RU" sz="2200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обращения, направляемые военнослужащим должностным лицам воинской части, излагаются в форме рапорта</a:t>
            </a:r>
            <a:r>
              <a:rPr lang="ru-RU" sz="2200" b="1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</a:p>
          <a:p>
            <a:pPr indent="450215" algn="just"/>
            <a:r>
              <a:rPr lang="ru-RU" sz="2200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Должностные лица воинской части обязаны рассмотреть полученное обращение (предложение, заявление или жалобу) и, в случае если оно будет признано обоснованным, немедленно принять меры </a:t>
            </a:r>
          </a:p>
          <a:p>
            <a:pPr indent="450215" algn="just">
              <a:spcAft>
                <a:spcPts val="0"/>
              </a:spcAft>
            </a:pPr>
            <a:r>
              <a:rPr lang="ru-RU" sz="2200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75624-36EB-43D3-A9B9-23DB6C3B617E}" type="slidenum">
              <a:rPr lang="ru-RU" smtClean="0"/>
              <a:t>37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57013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48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ОБЩЕВОИНСКИЕ УСТАВЫ ВС РФ</a:t>
            </a:r>
            <a:b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dirty="0"/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0" y="1177272"/>
            <a:ext cx="12192000" cy="107681"/>
          </a:xfrm>
          <a:prstGeom prst="line">
            <a:avLst/>
          </a:prstGeom>
          <a:ln w="1079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744"/>
            <a:ext cx="1524000" cy="122321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1173724"/>
          </a:xfrm>
          <a:prstGeom prst="rect">
            <a:avLst/>
          </a:prstGeom>
        </p:spPr>
      </p:pic>
      <p:sp>
        <p:nvSpPr>
          <p:cNvPr id="7" name="Овал 6"/>
          <p:cNvSpPr/>
          <p:nvPr/>
        </p:nvSpPr>
        <p:spPr>
          <a:xfrm>
            <a:off x="11147013" y="293070"/>
            <a:ext cx="726393" cy="614285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400" dirty="0" smtClean="0">
                <a:solidFill>
                  <a:prstClr val="black"/>
                </a:solidFill>
                <a:latin typeface="Calibri" panose="020F0502020204030204"/>
              </a:rPr>
              <a:t>38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Скругленный прямоугольник 2"/>
          <p:cNvSpPr/>
          <p:nvPr/>
        </p:nvSpPr>
        <p:spPr>
          <a:xfrm>
            <a:off x="0" y="1340224"/>
            <a:ext cx="12125324" cy="49081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450215" algn="just">
              <a:spcAft>
                <a:spcPts val="0"/>
              </a:spcAft>
            </a:pPr>
            <a:r>
              <a:rPr lang="ru-RU" sz="22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Военнослужащий подает жалобу на незаконные в отношении его действия (бездействие) командира (начальника) или других военнослужащих, нарушение установленных законами Российской Федерации прав и свобод, неудовлетворение его положенными видами довольствия непосредственному командиру (начальнику) того лица, действия которого обжалует, а если заявляющий жалобу не знает, по чьей вине нарушены его права, жалоба подается по команде</a:t>
            </a:r>
            <a:r>
              <a:rPr lang="ru-RU" sz="2200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</a:p>
          <a:p>
            <a:pPr indent="450215" algn="just">
              <a:spcAft>
                <a:spcPts val="0"/>
              </a:spcAft>
            </a:pPr>
            <a:r>
              <a:rPr lang="ru-RU" sz="2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Запрещается препятствовать подаче обращения (предложения, заявления или жалобы) военнослужащим и подвергать его за это наказанию, преследованию либо ущемлению по службе. </a:t>
            </a:r>
            <a:endParaRPr lang="ru-RU" sz="2200" b="1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450215" algn="just"/>
            <a:r>
              <a:rPr lang="ru-RU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 опросе военнослужащих обращение (предложение, заявление или жалоба) может быть заявлено устно или подано в письменном виде непосредственно  лицу, проводящему опрос.</a:t>
            </a:r>
          </a:p>
          <a:p>
            <a:pPr indent="450215" algn="just">
              <a:spcAft>
                <a:spcPts val="0"/>
              </a:spcAft>
            </a:pPr>
            <a:endParaRPr lang="ru-RU" sz="2200" b="1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75624-36EB-43D3-A9B9-23DB6C3B617E}" type="slidenum">
              <a:rPr lang="ru-RU" smtClean="0"/>
              <a:t>38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43548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48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ОБЩЕВОИНСКИЕ УСТАВЫ ВС РФ</a:t>
            </a:r>
            <a:b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dirty="0"/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0" y="1177272"/>
            <a:ext cx="12192000" cy="107681"/>
          </a:xfrm>
          <a:prstGeom prst="line">
            <a:avLst/>
          </a:prstGeom>
          <a:ln w="1079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744"/>
            <a:ext cx="1524000" cy="122321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1173724"/>
          </a:xfrm>
          <a:prstGeom prst="rect">
            <a:avLst/>
          </a:prstGeom>
        </p:spPr>
      </p:pic>
      <p:sp>
        <p:nvSpPr>
          <p:cNvPr id="7" name="Овал 6"/>
          <p:cNvSpPr/>
          <p:nvPr/>
        </p:nvSpPr>
        <p:spPr>
          <a:xfrm>
            <a:off x="11147013" y="293070"/>
            <a:ext cx="726393" cy="614285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400" dirty="0" smtClean="0">
                <a:solidFill>
                  <a:prstClr val="black"/>
                </a:solidFill>
                <a:latin typeface="Calibri" panose="020F0502020204030204"/>
              </a:rPr>
              <a:t>39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Скругленный прямоугольник 2"/>
          <p:cNvSpPr/>
          <p:nvPr/>
        </p:nvSpPr>
        <p:spPr>
          <a:xfrm>
            <a:off x="0" y="1340224"/>
            <a:ext cx="12125324" cy="49081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450215" algn="just">
              <a:spcAft>
                <a:spcPts val="0"/>
              </a:spcAft>
            </a:pPr>
            <a:r>
              <a:rPr lang="ru-RU" sz="2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Все обращения (предложения, заявления или жалобы) подлежат </a:t>
            </a:r>
            <a:r>
              <a:rPr lang="ru-RU" sz="2000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обязательному рассмотрению в срок до 30 суток со дня регистрации. </a:t>
            </a:r>
            <a:endParaRPr lang="ru-RU" sz="2000" b="1" dirty="0" smtClean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ru-RU" sz="2000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      При </a:t>
            </a:r>
            <a:r>
              <a:rPr lang="ru-RU" sz="2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личном приеме содержание устного обращения (предложения, заявления или жалобы) заносится в карточку личного приема (приложение № 5), а письменное обращение (предложение, заявление или жалоба) регистрируется в установленном порядке.</a:t>
            </a:r>
          </a:p>
          <a:p>
            <a:r>
              <a:rPr lang="ru-RU" sz="2000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      Книга </a:t>
            </a:r>
            <a:r>
              <a:rPr lang="ru-RU" sz="2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учета письменных обращений (предложений, заявлений или жалоб) и карточки личного приема ведутся и хранятся в штабе воинской части (органе военного управления). </a:t>
            </a:r>
          </a:p>
          <a:p>
            <a:r>
              <a:rPr lang="ru-RU" sz="2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000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   Книга </a:t>
            </a:r>
            <a:r>
              <a:rPr lang="ru-RU" sz="2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учета письменных обращений (предложений, заявлений или  жалоб) и карточки личного приема представляются для проверки своевременности и правильности выполнения принятых решений: командиру воинской части – ежемесячно, инспектирующим (проверяющим) – по их требованию.</a:t>
            </a:r>
          </a:p>
          <a:p>
            <a:pPr indent="450215" algn="just">
              <a:spcAft>
                <a:spcPts val="0"/>
              </a:spcAft>
            </a:pPr>
            <a:endParaRPr lang="ru-RU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75624-36EB-43D3-A9B9-23DB6C3B617E}" type="slidenum">
              <a:rPr lang="ru-RU" smtClean="0"/>
              <a:t>39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95018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36532"/>
            <a:ext cx="12192000" cy="6858000"/>
          </a:xfrm>
          <a:blipFill>
            <a:blip r:embed="rId3">
              <a:alphaModFix amt="48000"/>
            </a:blip>
            <a:stretch>
              <a:fillRect/>
            </a:stretch>
          </a:blipFill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sz="4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ОБЩЕВОИНСКИЕ УСТАВЫ ВС РФ</a:t>
            </a:r>
            <a:endParaRPr lang="ru-RU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" name="Прямая соединительная линия 4"/>
          <p:cNvCxnSpPr/>
          <p:nvPr/>
        </p:nvCxnSpPr>
        <p:spPr>
          <a:xfrm>
            <a:off x="0" y="1177272"/>
            <a:ext cx="12192000" cy="107681"/>
          </a:xfrm>
          <a:prstGeom prst="line">
            <a:avLst/>
          </a:prstGeom>
          <a:ln w="1079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Рисунок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744"/>
            <a:ext cx="1524000" cy="1223214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1173724"/>
          </a:xfrm>
          <a:prstGeom prst="rect">
            <a:avLst/>
          </a:prstGeom>
        </p:spPr>
      </p:pic>
      <p:sp>
        <p:nvSpPr>
          <p:cNvPr id="11" name="Овал 10"/>
          <p:cNvSpPr/>
          <p:nvPr/>
        </p:nvSpPr>
        <p:spPr>
          <a:xfrm>
            <a:off x="11147013" y="293070"/>
            <a:ext cx="726393" cy="614285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smtClean="0">
                <a:solidFill>
                  <a:schemeClr val="tx1"/>
                </a:solidFill>
              </a:rPr>
              <a:t>4</a:t>
            </a:r>
            <a:endParaRPr lang="ru-RU" sz="3600" dirty="0">
              <a:solidFill>
                <a:schemeClr val="tx1"/>
              </a:solidFill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2857500" y="1422085"/>
            <a:ext cx="6310563" cy="528530"/>
          </a:xfrm>
          <a:prstGeom prst="rect">
            <a:avLst/>
          </a:prstGeom>
          <a:gradFill>
            <a:gsLst>
              <a:gs pos="0">
                <a:srgbClr val="FFFF00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Учебные вопросы</a:t>
            </a:r>
            <a:endParaRPr lang="ru-RU" sz="3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Скругленный прямоугольник 11"/>
          <p:cNvSpPr/>
          <p:nvPr/>
        </p:nvSpPr>
        <p:spPr>
          <a:xfrm>
            <a:off x="169444" y="2043268"/>
            <a:ext cx="11686674" cy="156305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ru-RU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ru-RU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Общие обязанности военнослужащих. Права и обязанности солдата, командира отделения. </a:t>
            </a:r>
          </a:p>
          <a:p>
            <a:pPr algn="just"/>
            <a:endParaRPr lang="ru-RU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Скругленный прямоугольник 12"/>
          <p:cNvSpPr/>
          <p:nvPr/>
        </p:nvSpPr>
        <p:spPr>
          <a:xfrm>
            <a:off x="252663" y="3710602"/>
            <a:ext cx="11686674" cy="138139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ru-RU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Воинская </a:t>
            </a:r>
            <a:r>
              <a:rPr lang="ru-RU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дисциплина, её сущность и значение. Обязанности военнослужащих по соблюдению воинской дисциплины</a:t>
            </a:r>
            <a:r>
              <a:rPr lang="ru-RU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Скругленный прямоугольник 13"/>
          <p:cNvSpPr/>
          <p:nvPr/>
        </p:nvSpPr>
        <p:spPr>
          <a:xfrm>
            <a:off x="186732" y="5221480"/>
            <a:ext cx="11686674" cy="14973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ru-RU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</a:t>
            </a:r>
            <a:r>
              <a:rPr lang="ru-RU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Поощрения, применяемые к солдатам, матросам, сержантам и старшинам. Дисциплинарная ответственность. О предложениях, заявлениях и жалобах.</a:t>
            </a: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75624-36EB-43D3-A9B9-23DB6C3B617E}" type="slidenum">
              <a:rPr lang="ru-RU" smtClean="0"/>
              <a:t>4</a:t>
            </a:fld>
            <a:endParaRPr lang="ru-RU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88824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9352">
        <p:split orient="vert"/>
      </p:transition>
    </mc:Choice>
    <mc:Fallback xmlns="">
      <p:transition spd="slow" advTm="39352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48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ОБЩЕВОИНСКИЕ УСТАВЫ ВС РФ</a:t>
            </a:r>
            <a:b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dirty="0"/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0" y="1177272"/>
            <a:ext cx="12192000" cy="107681"/>
          </a:xfrm>
          <a:prstGeom prst="line">
            <a:avLst/>
          </a:prstGeom>
          <a:ln w="1079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744"/>
            <a:ext cx="1524000" cy="122321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1173724"/>
          </a:xfrm>
          <a:prstGeom prst="rect">
            <a:avLst/>
          </a:prstGeom>
        </p:spPr>
      </p:pic>
      <p:sp>
        <p:nvSpPr>
          <p:cNvPr id="7" name="Овал 6"/>
          <p:cNvSpPr/>
          <p:nvPr/>
        </p:nvSpPr>
        <p:spPr>
          <a:xfrm>
            <a:off x="11147013" y="293070"/>
            <a:ext cx="726393" cy="614285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400" dirty="0" smtClean="0">
                <a:solidFill>
                  <a:prstClr val="black"/>
                </a:solidFill>
                <a:latin typeface="Calibri" panose="020F0502020204030204"/>
              </a:rPr>
              <a:t>40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Скругленный прямоугольник 2"/>
          <p:cNvSpPr/>
          <p:nvPr/>
        </p:nvSpPr>
        <p:spPr>
          <a:xfrm>
            <a:off x="228599" y="1340225"/>
            <a:ext cx="11644807" cy="55177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ru-RU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5875" y="1618071"/>
            <a:ext cx="9620250" cy="5253988"/>
          </a:xfrm>
          <a:prstGeom prst="rect">
            <a:avLst/>
          </a:prstGeom>
        </p:spPr>
      </p:pic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75624-36EB-43D3-A9B9-23DB6C3B617E}" type="slidenum">
              <a:rPr lang="ru-RU" smtClean="0"/>
              <a:t>40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87763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48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ОБЩЕВОИНСКИЕ УСТАВЫ ВС РФ</a:t>
            </a:r>
            <a:b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dirty="0"/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0" y="1177272"/>
            <a:ext cx="12192000" cy="107681"/>
          </a:xfrm>
          <a:prstGeom prst="line">
            <a:avLst/>
          </a:prstGeom>
          <a:ln w="1079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744"/>
            <a:ext cx="1524000" cy="122321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1173724"/>
          </a:xfrm>
          <a:prstGeom prst="rect">
            <a:avLst/>
          </a:prstGeom>
        </p:spPr>
      </p:pic>
      <p:sp>
        <p:nvSpPr>
          <p:cNvPr id="7" name="Овал 6"/>
          <p:cNvSpPr/>
          <p:nvPr/>
        </p:nvSpPr>
        <p:spPr>
          <a:xfrm>
            <a:off x="11147013" y="293070"/>
            <a:ext cx="726393" cy="614285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400" dirty="0" smtClean="0">
                <a:solidFill>
                  <a:prstClr val="black"/>
                </a:solidFill>
                <a:latin typeface="Calibri" panose="020F0502020204030204"/>
              </a:rPr>
              <a:t>41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Скругленный прямоугольник 2"/>
          <p:cNvSpPr/>
          <p:nvPr/>
        </p:nvSpPr>
        <p:spPr>
          <a:xfrm>
            <a:off x="104775" y="1399050"/>
            <a:ext cx="12001500" cy="54589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ru-RU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1099" y="1489755"/>
            <a:ext cx="9286875" cy="5247450"/>
          </a:xfrm>
          <a:prstGeom prst="rect">
            <a:avLst/>
          </a:prstGeom>
        </p:spPr>
      </p:pic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75624-36EB-43D3-A9B9-23DB6C3B617E}" type="slidenum">
              <a:rPr lang="ru-RU" smtClean="0"/>
              <a:t>41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73911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48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ОБЩЕВОИНСКИЕ УСТАВЫ ВС РФ</a:t>
            </a:r>
            <a:b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dirty="0"/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0" y="1177272"/>
            <a:ext cx="12192000" cy="107681"/>
          </a:xfrm>
          <a:prstGeom prst="line">
            <a:avLst/>
          </a:prstGeom>
          <a:ln w="1079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744"/>
            <a:ext cx="1524000" cy="122321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1173724"/>
          </a:xfrm>
          <a:prstGeom prst="rect">
            <a:avLst/>
          </a:prstGeom>
        </p:spPr>
      </p:pic>
      <p:sp>
        <p:nvSpPr>
          <p:cNvPr id="7" name="Овал 6"/>
          <p:cNvSpPr/>
          <p:nvPr/>
        </p:nvSpPr>
        <p:spPr>
          <a:xfrm>
            <a:off x="11147013" y="293070"/>
            <a:ext cx="726393" cy="614285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400" dirty="0" smtClean="0">
                <a:solidFill>
                  <a:prstClr val="black"/>
                </a:solidFill>
                <a:latin typeface="Calibri" panose="020F0502020204030204"/>
              </a:rPr>
              <a:t>42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Скругленный прямоугольник 2"/>
          <p:cNvSpPr/>
          <p:nvPr/>
        </p:nvSpPr>
        <p:spPr>
          <a:xfrm>
            <a:off x="104775" y="1399050"/>
            <a:ext cx="12001500" cy="54589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ru-RU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8653" y="2008611"/>
            <a:ext cx="9681809" cy="4773189"/>
          </a:xfrm>
          <a:prstGeom prst="rect">
            <a:avLst/>
          </a:prstGeom>
        </p:spPr>
      </p:pic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75624-36EB-43D3-A9B9-23DB6C3B617E}" type="slidenum">
              <a:rPr lang="ru-RU" smtClean="0"/>
              <a:t>42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11490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48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ОБЩЕВОИНСКИЕ УСТАВЫ ВС РФ</a:t>
            </a:r>
            <a:b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dirty="0"/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0" y="1177272"/>
            <a:ext cx="12192000" cy="107681"/>
          </a:xfrm>
          <a:prstGeom prst="line">
            <a:avLst/>
          </a:prstGeom>
          <a:ln w="1079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744"/>
            <a:ext cx="1524000" cy="122321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1173724"/>
          </a:xfrm>
          <a:prstGeom prst="rect">
            <a:avLst/>
          </a:prstGeom>
        </p:spPr>
      </p:pic>
      <p:sp>
        <p:nvSpPr>
          <p:cNvPr id="7" name="Овал 6"/>
          <p:cNvSpPr/>
          <p:nvPr/>
        </p:nvSpPr>
        <p:spPr>
          <a:xfrm>
            <a:off x="11147013" y="293070"/>
            <a:ext cx="726393" cy="706788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43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2367643" y="1567544"/>
            <a:ext cx="7854043" cy="8451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Задание на самостоятельную подготовку:</a:t>
            </a:r>
            <a:endParaRPr lang="ru-RU" sz="3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75624-36EB-43D3-A9B9-23DB6C3B617E}" type="slidenum">
              <a:rPr lang="ru-RU" smtClean="0"/>
              <a:t>43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88214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48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ОБЩЕВОИНСКИЕ УСТАВЫ ВС РФ</a:t>
            </a:r>
            <a:b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dirty="0"/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0" y="1177272"/>
            <a:ext cx="12192000" cy="107681"/>
          </a:xfrm>
          <a:prstGeom prst="line">
            <a:avLst/>
          </a:prstGeom>
          <a:ln w="1079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744"/>
            <a:ext cx="1524000" cy="122321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1173724"/>
          </a:xfrm>
          <a:prstGeom prst="rect">
            <a:avLst/>
          </a:prstGeom>
        </p:spPr>
      </p:pic>
      <p:sp>
        <p:nvSpPr>
          <p:cNvPr id="7" name="Овал 6"/>
          <p:cNvSpPr/>
          <p:nvPr/>
        </p:nvSpPr>
        <p:spPr>
          <a:xfrm>
            <a:off x="11147013" y="293070"/>
            <a:ext cx="726393" cy="614285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0" name="Прямоугольник 9"/>
          <p:cNvSpPr/>
          <p:nvPr/>
        </p:nvSpPr>
        <p:spPr>
          <a:xfrm>
            <a:off x="2857500" y="1422085"/>
            <a:ext cx="6310563" cy="528530"/>
          </a:xfrm>
          <a:prstGeom prst="rect">
            <a:avLst/>
          </a:prstGeom>
          <a:gradFill>
            <a:gsLst>
              <a:gs pos="0">
                <a:srgbClr val="FFFF00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Учебный вопрос №1</a:t>
            </a:r>
            <a:endParaRPr lang="ru-RU" sz="3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Скругленный прямоугольник 10"/>
          <p:cNvSpPr/>
          <p:nvPr/>
        </p:nvSpPr>
        <p:spPr>
          <a:xfrm>
            <a:off x="252663" y="2808239"/>
            <a:ext cx="11686674" cy="2863249"/>
          </a:xfrm>
          <a:prstGeom prst="roundRect">
            <a:avLst/>
          </a:pr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80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path path="circle">
              <a:fillToRect l="50000" t="130000" r="50000" b="-30000"/>
            </a:path>
          </a:gradFill>
          <a:ln>
            <a:gradFill flip="none" rotWithShape="1">
              <a:gsLst>
                <a:gs pos="0">
                  <a:schemeClr val="accent1">
                    <a:lumMod val="40000"/>
                    <a:lumOff val="60000"/>
                  </a:schemeClr>
                </a:gs>
                <a:gs pos="46000">
                  <a:schemeClr val="accent1">
                    <a:lumMod val="95000"/>
                    <a:lumOff val="5000"/>
                  </a:schemeClr>
                </a:gs>
                <a:gs pos="100000">
                  <a:schemeClr val="accent1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ru-RU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Общие обязанности военнослужащих. Права и обязанности солдата, командира отделения.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75624-36EB-43D3-A9B9-23DB6C3B617E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88861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48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ОБЩЕВОИНСКИЕ УСТАВЫ ВС РФ</a:t>
            </a:r>
            <a:b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dirty="0"/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0" y="1177272"/>
            <a:ext cx="12192000" cy="107681"/>
          </a:xfrm>
          <a:prstGeom prst="line">
            <a:avLst/>
          </a:prstGeom>
          <a:ln w="1079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744"/>
            <a:ext cx="1524000" cy="122321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1173724"/>
          </a:xfrm>
          <a:prstGeom prst="rect">
            <a:avLst/>
          </a:prstGeom>
        </p:spPr>
      </p:pic>
      <p:sp>
        <p:nvSpPr>
          <p:cNvPr id="7" name="Овал 6"/>
          <p:cNvSpPr/>
          <p:nvPr/>
        </p:nvSpPr>
        <p:spPr>
          <a:xfrm>
            <a:off x="11147013" y="293070"/>
            <a:ext cx="726393" cy="614285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7F7D824-89A6-4F37-BDFC-1FA5C7481BD3}" type="slidenum">
              <a:rPr lang="ru-RU" sz="3600" dirty="0">
                <a:solidFill>
                  <a:prstClr val="black"/>
                </a:solidFill>
                <a:latin typeface="Calibri" panose="020F0502020204030204"/>
              </a:rPr>
              <a:t>6</a:t>
            </a:fld>
            <a:endParaRPr kumimoji="0" lang="ru-RU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2374" y="4270970"/>
            <a:ext cx="3495174" cy="2270333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594" y="4270970"/>
            <a:ext cx="3611544" cy="2270333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2374" y="1390530"/>
            <a:ext cx="3495174" cy="2245649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5484" y="3157410"/>
            <a:ext cx="3611544" cy="2227119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594" y="1392352"/>
            <a:ext cx="3611544" cy="2379606"/>
          </a:xfrm>
          <a:prstGeom prst="rect">
            <a:avLst/>
          </a:prstGeom>
        </p:spPr>
      </p:pic>
      <p:sp>
        <p:nvSpPr>
          <p:cNvPr id="12" name="Номер слайда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75624-36EB-43D3-A9B9-23DB6C3B617E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12278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48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ОБЩЕВОИНСКИЕ УСТАВЫ ВС РФ</a:t>
            </a:r>
            <a:b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dirty="0"/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0" y="1177272"/>
            <a:ext cx="12192000" cy="107681"/>
          </a:xfrm>
          <a:prstGeom prst="line">
            <a:avLst/>
          </a:prstGeom>
          <a:ln w="1079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744"/>
            <a:ext cx="1524000" cy="122321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1173724"/>
          </a:xfrm>
          <a:prstGeom prst="rect">
            <a:avLst/>
          </a:prstGeom>
        </p:spPr>
      </p:pic>
      <p:sp>
        <p:nvSpPr>
          <p:cNvPr id="7" name="Овал 6"/>
          <p:cNvSpPr/>
          <p:nvPr/>
        </p:nvSpPr>
        <p:spPr>
          <a:xfrm>
            <a:off x="11147013" y="293070"/>
            <a:ext cx="726393" cy="614285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7</a:t>
            </a:r>
            <a:endParaRPr kumimoji="0" lang="ru-RU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Скругленный прямоугольник 13"/>
          <p:cNvSpPr/>
          <p:nvPr/>
        </p:nvSpPr>
        <p:spPr>
          <a:xfrm>
            <a:off x="68366" y="1318681"/>
            <a:ext cx="12123633" cy="54529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985" indent="443230" algn="just">
              <a:spcAft>
                <a:spcPts val="0"/>
              </a:spcAft>
            </a:pPr>
            <a:endParaRPr lang="ru-RU" sz="2000" dirty="0" smtClean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985" indent="443230" algn="just">
              <a:spcAft>
                <a:spcPts val="0"/>
              </a:spcAft>
            </a:pPr>
            <a:endParaRPr lang="ru-RU" sz="2000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985" indent="443230" algn="just">
              <a:spcAft>
                <a:spcPts val="0"/>
              </a:spcAft>
            </a:pPr>
            <a:endParaRPr lang="ru-RU" sz="2000" dirty="0" smtClean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985" indent="443230" algn="just">
              <a:spcAft>
                <a:spcPts val="0"/>
              </a:spcAft>
            </a:pPr>
            <a:r>
              <a:rPr lang="ru-RU" sz="2200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Военнослужащий </a:t>
            </a:r>
            <a:r>
              <a:rPr lang="ru-RU" sz="22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в служебной деятельности руководствуется Конституцией </a:t>
            </a:r>
            <a:r>
              <a:rPr lang="ru-RU" sz="2200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РФ, </a:t>
            </a:r>
            <a:r>
              <a:rPr lang="ru-RU" sz="22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федеральными конституционными законами, федеральными законами, общевоинскими уставами и иными нормативными правовыми актами </a:t>
            </a:r>
            <a:r>
              <a:rPr lang="ru-RU" sz="2200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РФ.</a:t>
            </a:r>
            <a:endParaRPr lang="ru-RU" sz="2200" dirty="0" smtClean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ru-RU" sz="2200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Военнослужащий обязан:</a:t>
            </a:r>
          </a:p>
          <a:p>
            <a:pPr marL="342900" indent="-342900">
              <a:buFont typeface="Times New Roman" panose="02020603050405020304" pitchFamily="18" charset="0"/>
              <a:buChar char="–"/>
            </a:pPr>
            <a:r>
              <a:rPr lang="ru-RU" sz="2200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быть </a:t>
            </a:r>
            <a:r>
              <a:rPr lang="ru-RU" sz="22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верным Военной присяге (обязательству), беззаветно служить народу </a:t>
            </a:r>
            <a:r>
              <a:rPr lang="ru-RU" sz="2200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РФ, </a:t>
            </a:r>
            <a:r>
              <a:rPr lang="ru-RU" sz="22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мужественно и умело защищать </a:t>
            </a:r>
            <a:r>
              <a:rPr lang="ru-RU" sz="2200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РФ;</a:t>
            </a:r>
            <a:endParaRPr lang="ru-RU" sz="2200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Times New Roman" panose="02020603050405020304" pitchFamily="18" charset="0"/>
              <a:buChar char="–"/>
            </a:pPr>
            <a:r>
              <a:rPr lang="ru-RU" sz="2200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строго </a:t>
            </a:r>
            <a:r>
              <a:rPr lang="ru-RU" sz="22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соблюдать Конституцию </a:t>
            </a:r>
            <a:r>
              <a:rPr lang="ru-RU" sz="2200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РФ и </a:t>
            </a:r>
            <a:r>
              <a:rPr lang="ru-RU" sz="22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законы </a:t>
            </a:r>
            <a:r>
              <a:rPr lang="ru-RU" sz="2200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РФ, </a:t>
            </a:r>
            <a:r>
              <a:rPr lang="ru-RU" sz="22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требования общевоинских уставов, беспрекословно выполнять приказы командиров (начальников);</a:t>
            </a:r>
          </a:p>
          <a:p>
            <a:pPr marL="342900" indent="-342900">
              <a:buFont typeface="Times New Roman" panose="02020603050405020304" pitchFamily="18" charset="0"/>
              <a:buChar char="–"/>
            </a:pPr>
            <a:r>
              <a:rPr lang="ru-RU" sz="2200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совершенствовать </a:t>
            </a:r>
            <a:r>
              <a:rPr lang="ru-RU" sz="22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воинское мастерство, содержать в постоянной готовности к применению вооружение и военную технику, беречь военное имущество</a:t>
            </a:r>
            <a:r>
              <a:rPr lang="ru-RU" sz="2200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342900" indent="-342900">
              <a:buFont typeface="Times New Roman" panose="02020603050405020304" pitchFamily="18" charset="0"/>
              <a:buChar char="–"/>
            </a:pPr>
            <a:r>
              <a:rPr lang="ru-RU" sz="2200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быть </a:t>
            </a:r>
            <a:r>
              <a:rPr lang="ru-RU" sz="22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дисциплинированным, бдительным, хранить государственную </a:t>
            </a:r>
            <a:r>
              <a:rPr lang="ru-RU" sz="2200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тайну;</a:t>
            </a:r>
          </a:p>
          <a:p>
            <a:pPr marL="342900" indent="-342900">
              <a:buFont typeface="Times New Roman" panose="02020603050405020304" pitchFamily="18" charset="0"/>
              <a:buChar char="–"/>
            </a:pPr>
            <a:r>
              <a:rPr lang="ru-RU" sz="2200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дорожить </a:t>
            </a:r>
            <a:r>
              <a:rPr lang="ru-RU" sz="22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воинской честью и боевой славой </a:t>
            </a:r>
            <a:r>
              <a:rPr lang="ru-RU" sz="2200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ВС РФ, </a:t>
            </a:r>
            <a:r>
              <a:rPr lang="ru-RU" sz="22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своей воинской части, честью своего воинского звания и войсковым товариществом, с достоинством нести высокое звание защитника народа </a:t>
            </a:r>
            <a:r>
              <a:rPr lang="ru-RU" sz="2200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РФ;</a:t>
            </a:r>
          </a:p>
          <a:p>
            <a:pPr marL="342900" indent="-342900">
              <a:buFont typeface="Times New Roman" panose="02020603050405020304" pitchFamily="18" charset="0"/>
              <a:buChar char="–"/>
            </a:pPr>
            <a:r>
              <a:rPr lang="ru-RU" sz="22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соблюдать общепризнанные принципы и нормы международного права и международные договоры </a:t>
            </a:r>
            <a:r>
              <a:rPr lang="ru-RU" sz="2200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РФ.</a:t>
            </a:r>
            <a:endParaRPr lang="ru-RU" sz="2200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Times New Roman" panose="02020603050405020304" pitchFamily="18" charset="0"/>
              <a:buChar char="–"/>
            </a:pPr>
            <a:endParaRPr lang="ru-RU" sz="2000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Tx/>
              <a:buChar char="-"/>
            </a:pPr>
            <a:endParaRPr lang="ru-RU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985" indent="443230" algn="just">
              <a:spcAft>
                <a:spcPts val="0"/>
              </a:spcAft>
            </a:pPr>
            <a:endParaRPr lang="ru-RU" dirty="0" smtClean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985" indent="443230" algn="just">
              <a:spcAft>
                <a:spcPts val="0"/>
              </a:spcAft>
            </a:pPr>
            <a:endParaRPr lang="ru-RU" sz="11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75624-36EB-43D3-A9B9-23DB6C3B617E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57597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48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44525"/>
          </a:xfrm>
        </p:spPr>
        <p:txBody>
          <a:bodyPr>
            <a:noAutofit/>
          </a:bodyPr>
          <a:lstStyle/>
          <a:p>
            <a:pPr marL="6985" indent="443230" algn="ctr">
              <a:lnSpc>
                <a:spcPct val="100000"/>
              </a:lnSpc>
              <a:spcAft>
                <a:spcPts val="0"/>
              </a:spcAft>
            </a:pPr>
            <a:r>
              <a:rPr lang="ru-RU" sz="2400" b="1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ВИДЕОФРАГМЕНТ </a:t>
            </a:r>
            <a:br>
              <a:rPr lang="ru-RU" sz="2400" b="1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400" b="1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«КОМАНДИР МОТОСТРЕЛКОВОГО ОТДЕЛЕНИЯ»</a:t>
            </a:r>
            <a:endParaRPr lang="ru-RU" sz="2400" b="1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0" y="1177272"/>
            <a:ext cx="12192000" cy="107681"/>
          </a:xfrm>
          <a:prstGeom prst="line">
            <a:avLst/>
          </a:prstGeom>
          <a:ln w="1079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744"/>
            <a:ext cx="1524000" cy="122321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1173724"/>
          </a:xfrm>
          <a:prstGeom prst="rect">
            <a:avLst/>
          </a:prstGeom>
        </p:spPr>
      </p:pic>
      <p:sp>
        <p:nvSpPr>
          <p:cNvPr id="7" name="Овал 6"/>
          <p:cNvSpPr/>
          <p:nvPr/>
        </p:nvSpPr>
        <p:spPr>
          <a:xfrm>
            <a:off x="11147013" y="293070"/>
            <a:ext cx="726393" cy="614285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AD5B70-3818-493B-8A44-A7F1802C79F1}" type="slidenum">
              <a:rPr lang="ru-RU" sz="3600" dirty="0">
                <a:solidFill>
                  <a:prstClr val="black"/>
                </a:solidFill>
                <a:latin typeface="Calibri" panose="020F0502020204030204"/>
              </a:rPr>
              <a:t>8</a:t>
            </a:fld>
            <a:endParaRPr kumimoji="0" lang="ru-RU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Скругленный прямоугольник 13"/>
          <p:cNvSpPr/>
          <p:nvPr/>
        </p:nvSpPr>
        <p:spPr>
          <a:xfrm>
            <a:off x="68366" y="1318681"/>
            <a:ext cx="12123633" cy="54529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985" indent="443230" algn="just">
              <a:spcAft>
                <a:spcPts val="0"/>
              </a:spcAft>
            </a:pPr>
            <a:endParaRPr lang="ru-RU" sz="11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75624-36EB-43D3-A9B9-23DB6C3B617E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50386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48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ОБЩЕВОИНСКИЕ УСТАВЫ ВС РФ</a:t>
            </a:r>
            <a:b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dirty="0"/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0" y="1177272"/>
            <a:ext cx="12192000" cy="107681"/>
          </a:xfrm>
          <a:prstGeom prst="line">
            <a:avLst/>
          </a:prstGeom>
          <a:ln w="1079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744"/>
            <a:ext cx="1524000" cy="122321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1173724"/>
          </a:xfrm>
          <a:prstGeom prst="rect">
            <a:avLst/>
          </a:prstGeom>
        </p:spPr>
      </p:pic>
      <p:sp>
        <p:nvSpPr>
          <p:cNvPr id="7" name="Овал 6"/>
          <p:cNvSpPr/>
          <p:nvPr/>
        </p:nvSpPr>
        <p:spPr>
          <a:xfrm>
            <a:off x="11147013" y="293070"/>
            <a:ext cx="726393" cy="614285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B9256A-5BFB-45F3-BCA6-59566D26C7E0}" type="slidenum">
              <a:rPr kumimoji="0" lang="ru-RU" sz="3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9</a:t>
            </a:fld>
            <a:endParaRPr kumimoji="0" lang="ru-RU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Скругленный прямоугольник 13"/>
          <p:cNvSpPr/>
          <p:nvPr/>
        </p:nvSpPr>
        <p:spPr>
          <a:xfrm>
            <a:off x="5608" y="1177272"/>
            <a:ext cx="12510242" cy="596647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985" indent="443230" algn="just">
              <a:spcAft>
                <a:spcPts val="0"/>
              </a:spcAft>
            </a:pPr>
            <a:r>
              <a:rPr lang="ru-RU" sz="2200" b="1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Командир </a:t>
            </a:r>
            <a:r>
              <a:rPr lang="ru-RU" sz="2200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отделения </a:t>
            </a:r>
            <a:r>
              <a:rPr lang="ru-RU" sz="22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в мирное и военное время </a:t>
            </a:r>
            <a:r>
              <a:rPr lang="ru-RU" sz="2200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отвечает</a:t>
            </a:r>
            <a:r>
              <a:rPr lang="ru-RU" sz="22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: за успешное выполнение отделением боевых задач; за обучение, воспитание, воинскую дисциплину, морально-психологическое состояние и безопасность военной службы, строевую выправку и внешний вид подчиненных, исполнение ими обязанностей военной службы; за правильное использование и сбережение вооружения и военной техники, снаряжения и обмундирования и содержание их в порядке и исправности. Он подчиняется командиру взвода и его заместителю (старшине команды) и является непосредственным начальником личного состава отделения.</a:t>
            </a:r>
            <a:endParaRPr lang="ru-RU" sz="2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985" indent="443230" algn="just">
              <a:spcAft>
                <a:spcPts val="0"/>
              </a:spcAft>
            </a:pPr>
            <a:r>
              <a:rPr lang="ru-RU" sz="22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Командир отделения </a:t>
            </a:r>
            <a:r>
              <a:rPr lang="ru-RU" sz="2200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обязан:</a:t>
            </a:r>
          </a:p>
          <a:p>
            <a:pPr marL="85725" indent="-85725">
              <a:buFont typeface="Times New Roman" panose="02020603050405020304" pitchFamily="18" charset="0"/>
              <a:buChar char="–"/>
              <a:tabLst>
                <a:tab pos="179388" algn="l"/>
              </a:tabLst>
            </a:pPr>
            <a:r>
              <a:rPr lang="ru-RU" sz="22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обучать и воспитывать солдат (матросов) отделения, а при выполнении боевых задач умело командовать отделением; </a:t>
            </a:r>
          </a:p>
          <a:p>
            <a:pPr marL="85725" indent="-85725">
              <a:buFont typeface="Times New Roman" panose="02020603050405020304" pitchFamily="18" charset="0"/>
              <a:buChar char="–"/>
              <a:tabLst>
                <a:tab pos="179388" algn="l"/>
              </a:tabLst>
            </a:pPr>
            <a:r>
              <a:rPr lang="ru-RU" sz="22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знать </a:t>
            </a:r>
            <a:r>
              <a:rPr lang="ru-RU" sz="2200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ФИО, </a:t>
            </a:r>
            <a:r>
              <a:rPr lang="ru-RU" sz="22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год рождения, национальность, личные качества, род занятий до военной службы, семейное положение, успехи и недостатки в боевой подготовке каждого подчиненного;</a:t>
            </a:r>
          </a:p>
          <a:p>
            <a:pPr marL="85725" indent="-85725">
              <a:buFont typeface="Times New Roman" panose="02020603050405020304" pitchFamily="18" charset="0"/>
              <a:buChar char="–"/>
              <a:tabLst>
                <a:tab pos="179388" algn="l"/>
              </a:tabLst>
            </a:pPr>
            <a:r>
              <a:rPr lang="ru-RU" sz="22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следить за выполнением распорядка </a:t>
            </a:r>
            <a:r>
              <a:rPr lang="ru-RU" sz="2200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дня, </a:t>
            </a:r>
            <a:r>
              <a:rPr lang="ru-RU" sz="22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чистотой и внутренним порядком в отделении, требовать соблюдения подчиненными воинской дисциплины;</a:t>
            </a:r>
          </a:p>
          <a:p>
            <a:pPr marL="85725" indent="-85725">
              <a:buFont typeface="Times New Roman" panose="02020603050405020304" pitchFamily="18" charset="0"/>
              <a:buChar char="–"/>
              <a:tabLst>
                <a:tab pos="179388" algn="l"/>
              </a:tabLst>
            </a:pPr>
            <a:r>
              <a:rPr lang="ru-RU" sz="22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знать материальную часть, правила эксплуатации вооружения, военной техники и другого военного имущества отделения, следить за их наличием, ежедневно осматривать и содержать в порядке и исправности, а также обеспечивать выполнение требований безопасности военной службы при их эксплуатации;</a:t>
            </a:r>
          </a:p>
          <a:p>
            <a:pPr marL="6985" indent="443230" algn="just">
              <a:spcAft>
                <a:spcPts val="0"/>
              </a:spcAft>
            </a:pPr>
            <a:endParaRPr lang="ru-RU" sz="12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75624-36EB-43D3-A9B9-23DB6C3B617E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30321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9|3.4|2.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9|3.4|2.9"/>
</p:tagLst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2422</TotalTime>
  <Words>3079</Words>
  <Application>Microsoft Office PowerPoint</Application>
  <PresentationFormat>Широкоэкранный</PresentationFormat>
  <Paragraphs>302</Paragraphs>
  <Slides>43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43</vt:i4>
      </vt:variant>
    </vt:vector>
  </HeadingPairs>
  <TitlesOfParts>
    <vt:vector size="49" baseType="lpstr">
      <vt:lpstr>Arial</vt:lpstr>
      <vt:lpstr>Calibri</vt:lpstr>
      <vt:lpstr>Calibri Light</vt:lpstr>
      <vt:lpstr>Times New Roman</vt:lpstr>
      <vt:lpstr>Wingdings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ОБЩЕВОИНСКИЕ УСТАВЫ ВС РФ </vt:lpstr>
      <vt:lpstr>ОБЩЕВОИНСКИЕ УСТАВЫ ВС РФ </vt:lpstr>
      <vt:lpstr>ОБЩЕВОИНСКИЕ УСТАВЫ ВС РФ </vt:lpstr>
      <vt:lpstr>ВИДЕОФРАГМЕНТ  «КОМАНДИР МОТОСТРЕЛКОВОГО ОТДЕЛЕНИЯ»</vt:lpstr>
      <vt:lpstr>ОБЩЕВОИНСКИЕ УСТАВЫ ВС РФ </vt:lpstr>
      <vt:lpstr>ОБЩЕВОИНСКИЕ УСТАВЫ ВС РФ </vt:lpstr>
      <vt:lpstr>ОБЩЕВОИНСКИЕ УСТАВЫ ВС РФ </vt:lpstr>
      <vt:lpstr>ОБЩЕВОИНСКИЕ УСТАВЫ ВС РФ </vt:lpstr>
      <vt:lpstr>ОБЩЕВОИНСКИЕ УСТАВЫ ВС РФ </vt:lpstr>
      <vt:lpstr>ОБЩЕВОИНСКИЕ УСТАВЫ ВС РФ </vt:lpstr>
      <vt:lpstr>ОБЩЕВОИНСКИЕ УСТАВЫ ВС РФ </vt:lpstr>
      <vt:lpstr>ОБЩЕВОИНСКИЕ УСТАВЫ ВС РФ </vt:lpstr>
      <vt:lpstr>ОБЩЕВОИНСКИЕ УСТАВЫ ВС РФ </vt:lpstr>
      <vt:lpstr>ОБЩЕВОИНСКИЕ УСТАВЫ ВС РФ </vt:lpstr>
      <vt:lpstr>ОБЩЕВОИНСКИЕ УСТАВЫ ВС РФ </vt:lpstr>
      <vt:lpstr>ОБЩЕВОИНСКИЕ УСТАВЫ ВС РФ </vt:lpstr>
      <vt:lpstr>ОБЩЕВОИНСКИЕ УСТАВЫ ВС РФ </vt:lpstr>
      <vt:lpstr>ОБЩЕВОИНСКИЕ УСТАВЫ ВС РФ </vt:lpstr>
      <vt:lpstr>ОБЩЕВОИНСКИЕ УСТАВЫ ВС РФ </vt:lpstr>
      <vt:lpstr>ОБЩЕВОИНСКИЕ УСТАВЫ ВС РФ </vt:lpstr>
      <vt:lpstr>ОБЩЕВОИНСКИЕ УСТАВЫ ВС РФ </vt:lpstr>
      <vt:lpstr>ОБЩЕВОИНСКИЕ УСТАВЫ ВС РФ </vt:lpstr>
      <vt:lpstr>ОБЩЕВОИНСКИЕ УСТАВЫ ВС РФ </vt:lpstr>
      <vt:lpstr>ОБЩЕВОИНСКИЕ УСТАВЫ ВС РФ </vt:lpstr>
      <vt:lpstr>ОБЩЕВОИНСКИЕ УСТАВЫ ВС РФ </vt:lpstr>
      <vt:lpstr>ОБЩЕВОИНСКИЕ УСТАВЫ ВС РФ </vt:lpstr>
      <vt:lpstr>ОБЩЕВОИНСКИЕ УСТАВЫ ВС РФ </vt:lpstr>
      <vt:lpstr>ОБЩЕВОИНСКИЕ УСТАВЫ ВС РФ </vt:lpstr>
      <vt:lpstr>ОБЩЕВОИНСКИЕ УСТАВЫ ВС РФ </vt:lpstr>
      <vt:lpstr>ОБЩЕВОИНСКИЕ УСТАВЫ ВС РФ </vt:lpstr>
      <vt:lpstr>ОБЩЕВОИНСКИЕ УСТАВЫ ВС РФ </vt:lpstr>
      <vt:lpstr>ОБЩЕВОИНСКИЕ УСТАВЫ ВС РФ </vt:lpstr>
      <vt:lpstr>ОБЩЕВОИНСКИЕ УСТАВЫ ВС РФ </vt:lpstr>
      <vt:lpstr>ОБЩЕВОИНСКИЕ УСТАВЫ ВС РФ </vt:lpstr>
      <vt:lpstr>ОБЩЕВОИНСКИЕ УСТАВЫ ВС РФ </vt:lpstr>
      <vt:lpstr>ОБЩЕВОИНСКИЕ УСТАВЫ ВС РФ </vt:lpstr>
      <vt:lpstr>ОБЩЕВОИНСКИЕ УСТАВЫ ВС РФ </vt:lpstr>
      <vt:lpstr>ОБЩЕВОИНСКИЕ УСТАВЫ ВС РФ </vt:lpstr>
      <vt:lpstr>ОБЩЕВОИНСКИЕ УСТАВЫ ВС РФ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Personal</dc:creator>
  <cp:lastModifiedBy>Пользователь Windows</cp:lastModifiedBy>
  <cp:revision>195</cp:revision>
  <dcterms:created xsi:type="dcterms:W3CDTF">2019-10-22T09:04:40Z</dcterms:created>
  <dcterms:modified xsi:type="dcterms:W3CDTF">2021-02-01T05:48:20Z</dcterms:modified>
</cp:coreProperties>
</file>